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 id="2147483708" r:id="rId6"/>
    <p:sldMasterId id="2147483716" r:id="rId7"/>
  </p:sldMasterIdLst>
  <p:notesMasterIdLst>
    <p:notesMasterId r:id="rId35"/>
  </p:notesMasterIdLst>
  <p:sldIdLst>
    <p:sldId id="256" r:id="rId8"/>
    <p:sldId id="257" r:id="rId9"/>
    <p:sldId id="260" r:id="rId10"/>
    <p:sldId id="262" r:id="rId11"/>
    <p:sldId id="263" r:id="rId12"/>
    <p:sldId id="292" r:id="rId13"/>
    <p:sldId id="265" r:id="rId14"/>
    <p:sldId id="293" r:id="rId15"/>
    <p:sldId id="294" r:id="rId16"/>
    <p:sldId id="267" r:id="rId17"/>
    <p:sldId id="295" r:id="rId18"/>
    <p:sldId id="268" r:id="rId19"/>
    <p:sldId id="296" r:id="rId20"/>
    <p:sldId id="266" r:id="rId21"/>
    <p:sldId id="297" r:id="rId22"/>
    <p:sldId id="271" r:id="rId23"/>
    <p:sldId id="278" r:id="rId24"/>
    <p:sldId id="279" r:id="rId25"/>
    <p:sldId id="283" r:id="rId26"/>
    <p:sldId id="282" r:id="rId27"/>
    <p:sldId id="288" r:id="rId28"/>
    <p:sldId id="270" r:id="rId29"/>
    <p:sldId id="290" r:id="rId30"/>
    <p:sldId id="277" r:id="rId31"/>
    <p:sldId id="272" r:id="rId32"/>
    <p:sldId id="280" r:id="rId33"/>
    <p:sldId id="264" r:id="rId34"/>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Judith C" initials="TJC" lastIdx="9" clrIdx="0">
    <p:extLst>
      <p:ext uri="{19B8F6BF-5375-455C-9EA6-DF929625EA0E}">
        <p15:presenceInfo xmlns:p15="http://schemas.microsoft.com/office/powerpoint/2012/main" userId="S::juthomas@usgs.gov::1a37b539-b2b9-43fa-a92b-49abedaaf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662" autoAdjust="0"/>
  </p:normalViewPr>
  <p:slideViewPr>
    <p:cSldViewPr snapToGrid="0">
      <p:cViewPr varScale="1">
        <p:scale>
          <a:sx n="63" d="100"/>
          <a:sy n="63" d="100"/>
        </p:scale>
        <p:origin x="1454" y="48"/>
      </p:cViewPr>
      <p:guideLst/>
    </p:cSldViewPr>
  </p:slideViewPr>
  <p:notesTextViewPr>
    <p:cViewPr>
      <p:scale>
        <a:sx n="1" d="1"/>
        <a:sy n="1" d="1"/>
      </p:scale>
      <p:origin x="0" y="0"/>
    </p:cViewPr>
  </p:notesTextViewPr>
  <p:sorterViewPr>
    <p:cViewPr varScale="1">
      <p:scale>
        <a:sx n="100" d="100"/>
        <a:sy n="100" d="100"/>
      </p:scale>
      <p:origin x="0" y="-4099"/>
    </p:cViewPr>
  </p:sorterViewPr>
  <p:notesViewPr>
    <p:cSldViewPr snapToGrid="0">
      <p:cViewPr varScale="1">
        <p:scale>
          <a:sx n="85" d="100"/>
          <a:sy n="85" d="100"/>
        </p:scale>
        <p:origin x="388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F64C305C-6C05-4934-B4B2-4ACE239B09CE}" type="datetimeFigureOut">
              <a:rPr lang="en-US" smtClean="0"/>
              <a:t>1/28/2020</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28EB0F45-81FE-441B-AA1E-37331680981D}" type="slidenum">
              <a:rPr lang="en-US" smtClean="0"/>
              <a:t>‹#›</a:t>
            </a:fld>
            <a:endParaRPr lang="en-US"/>
          </a:p>
        </p:txBody>
      </p:sp>
    </p:spTree>
    <p:extLst>
      <p:ext uri="{BB962C8B-B14F-4D97-AF65-F5344CB8AC3E}">
        <p14:creationId xmlns:p14="http://schemas.microsoft.com/office/powerpoint/2010/main" val="3463656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dx.doi.org/10.1039/C4EM00124A"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toxics.usgs.gov/highlights/2014-08-12-leachate_pharm.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dx.doi.org/10.1039/C4EM00124A"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toxics.usgs.gov/highlights/2014-08-12-leachate_pharm.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rnz.co.nz/news/environment/397591/banned-firefighting-foam-found-at-port-taranaki-dunedin-airport"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hemicalwatch.com/76146/precise-genx-mechanism-of-toxicity-eludes-epa-scientist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pa.gov/sites/production/files/2017-12/documents/ffrrofactsheet_contaminants_pfos_pfoa_11-20-17_508_0.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fas-1.itrcweb.org/wp-content/uploads/2018/01/pfas_fact_sheet_regulations__1_4_18.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dvances.sciencemag.org/content/3/7/e1700782.ful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EB0F45-81FE-441B-AA1E-37331680981D}" type="slidenum">
              <a:rPr lang="en-US" smtClean="0"/>
              <a:t>1</a:t>
            </a:fld>
            <a:endParaRPr lang="en-US"/>
          </a:p>
        </p:txBody>
      </p:sp>
    </p:spTree>
    <p:extLst>
      <p:ext uri="{BB962C8B-B14F-4D97-AF65-F5344CB8AC3E}">
        <p14:creationId xmlns:p14="http://schemas.microsoft.com/office/powerpoint/2010/main" val="2380654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landfills in BACOG area, but there are several in the surrounding region. </a:t>
            </a:r>
          </a:p>
          <a:p>
            <a:endParaRPr lang="en-US" dirty="0"/>
          </a:p>
          <a:p>
            <a:pPr defTabSz="924458">
              <a:defRPr/>
            </a:pPr>
            <a:r>
              <a:rPr lang="en-US" dirty="0">
                <a:hlinkClick r:id="rId3"/>
              </a:rPr>
              <a:t>Contaminants of emerging concern in fresh leachate from landfills in the conterminous United States</a:t>
            </a:r>
            <a:r>
              <a:rPr lang="en-US" dirty="0"/>
              <a:t>: Environmental Science--Processes and Impacts, 2014, v. 16, no. 10, p. 2335-2354, doi:10.1039/C4EM00124A. </a:t>
            </a:r>
            <a:r>
              <a:rPr lang="en-US" dirty="0">
                <a:hlinkClick r:id="rId4"/>
              </a:rPr>
              <a:t>https://toxics.usgs.gov/highlights/2014-08-12-leachate_pharm.html</a:t>
            </a:r>
            <a:endParaRPr lang="en-US" dirty="0"/>
          </a:p>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10</a:t>
            </a:fld>
            <a:endParaRPr lang="en-US"/>
          </a:p>
        </p:txBody>
      </p:sp>
    </p:spTree>
    <p:extLst>
      <p:ext uri="{BB962C8B-B14F-4D97-AF65-F5344CB8AC3E}">
        <p14:creationId xmlns:p14="http://schemas.microsoft.com/office/powerpoint/2010/main" val="2324845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24458">
              <a:defRPr/>
            </a:pPr>
            <a:r>
              <a:rPr lang="en-US" dirty="0">
                <a:hlinkClick r:id="rId3"/>
              </a:rPr>
              <a:t>Contaminants of emerging concern in fresh leachate from landfills in the conterminous United States</a:t>
            </a:r>
            <a:r>
              <a:rPr lang="en-US" dirty="0"/>
              <a:t>: Environmental Science--Processes and Impacts, 2014, v. 16, no. 10, p. 2335-2354, doi:10.1039/C4EM00124A. </a:t>
            </a:r>
            <a:r>
              <a:rPr lang="en-US" dirty="0">
                <a:hlinkClick r:id="rId4"/>
              </a:rPr>
              <a:t>https://toxics.usgs.gov/highlights/2014-08-12-leachate_pharm.html</a:t>
            </a:r>
            <a:endParaRPr lang="en-US" dirty="0"/>
          </a:p>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11</a:t>
            </a:fld>
            <a:endParaRPr lang="en-US"/>
          </a:p>
        </p:txBody>
      </p:sp>
    </p:spTree>
    <p:extLst>
      <p:ext uri="{BB962C8B-B14F-4D97-AF65-F5344CB8AC3E}">
        <p14:creationId xmlns:p14="http://schemas.microsoft.com/office/powerpoint/2010/main" val="3866689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Leachate is the chemical soup created by the decay of organic matter and infiltration of rain that carries various organics and inorganic chemistries. In modern landfills, the leachate is collected and treated at a WWTP. In older, unlined landfills, this leachate can affect the local groundwater. </a:t>
            </a:r>
          </a:p>
          <a:p>
            <a:endParaRPr lang="en-US" dirty="0"/>
          </a:p>
          <a:p>
            <a:pPr defTabSz="924458">
              <a:defRPr/>
            </a:pPr>
            <a:r>
              <a:rPr lang="en-US" dirty="0"/>
              <a:t>Most frequent detections: lidocaine (local anesthetic), cotinine (nicotine breakdown product), carisoprodol (muscle relaxant) bisphenol A (plastics component), carbamazepine (anticonvulsant), DEET.</a:t>
            </a:r>
          </a:p>
          <a:p>
            <a:pPr defTabSz="924458">
              <a:defRPr/>
            </a:pPr>
            <a:r>
              <a:rPr lang="en-US" dirty="0">
                <a:ln w="0"/>
                <a:effectLst>
                  <a:outerShdw blurRad="38100" dist="19050" dir="2700000" algn="tl" rotWithShape="0">
                    <a:schemeClr val="dk1">
                      <a:alpha val="40000"/>
                    </a:schemeClr>
                  </a:outerShdw>
                </a:effectLst>
              </a:rPr>
              <a:t>leachate released </a:t>
            </a:r>
          </a:p>
          <a:p>
            <a:pPr defTabSz="924458">
              <a:defRPr/>
            </a:pPr>
            <a:r>
              <a:rPr lang="en-US" dirty="0"/>
              <a:t>53% (101 of 190) contaminants of emerging concern were detected in the leachate</a:t>
            </a:r>
          </a:p>
          <a:p>
            <a:r>
              <a:rPr lang="en-US" dirty="0"/>
              <a:t>.</a:t>
            </a:r>
          </a:p>
          <a:p>
            <a:r>
              <a:rPr lang="en-US" dirty="0"/>
              <a:t>Concentrations ranged from 2 – 17,200,000 ng/L.</a:t>
            </a:r>
          </a:p>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12</a:t>
            </a:fld>
            <a:endParaRPr lang="en-US"/>
          </a:p>
        </p:txBody>
      </p:sp>
    </p:spTree>
    <p:extLst>
      <p:ext uri="{BB962C8B-B14F-4D97-AF65-F5344CB8AC3E}">
        <p14:creationId xmlns:p14="http://schemas.microsoft.com/office/powerpoint/2010/main" val="1899511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WWTP in Barrington and the LBS subdivision, but most have septic. </a:t>
            </a:r>
          </a:p>
          <a:p>
            <a:r>
              <a:rPr lang="en-US" dirty="0"/>
              <a:t>Leachate is the chemical soup created by the decay of organic matter and infiltration of rain that carries various organics and inorganic chemistries. In modern landfills, the leachate is collected and treated at a WWTP. In older, unlined landfills, this leachate can affect the local groundwater. </a:t>
            </a:r>
          </a:p>
          <a:p>
            <a:endParaRPr lang="en-US" dirty="0"/>
          </a:p>
          <a:p>
            <a:pPr defTabSz="924458">
              <a:defRPr/>
            </a:pPr>
            <a:r>
              <a:rPr lang="en-US" dirty="0"/>
              <a:t>Most frequent detections: lidocaine (local anesthetic), cotinine (nicotine breakdown product), carisoprodol (muscle relaxant) bisphenol A (plastics component), carbamazepine (anticonvulsant), DEET.</a:t>
            </a:r>
          </a:p>
          <a:p>
            <a:pPr defTabSz="924458">
              <a:defRPr/>
            </a:pPr>
            <a:r>
              <a:rPr lang="en-US" dirty="0">
                <a:ln w="0"/>
                <a:effectLst>
                  <a:outerShdw blurRad="38100" dist="19050" dir="2700000" algn="tl" rotWithShape="0">
                    <a:schemeClr val="dk1">
                      <a:alpha val="40000"/>
                    </a:schemeClr>
                  </a:outerShdw>
                </a:effectLst>
              </a:rPr>
              <a:t>leachate released </a:t>
            </a:r>
          </a:p>
          <a:p>
            <a:pPr defTabSz="924458">
              <a:defRPr/>
            </a:pPr>
            <a:r>
              <a:rPr lang="en-US" dirty="0"/>
              <a:t>53% (101 of 190) contaminants of emerging concern were detected in the leachate</a:t>
            </a:r>
          </a:p>
          <a:p>
            <a:r>
              <a:rPr lang="en-US" dirty="0"/>
              <a:t>.</a:t>
            </a:r>
          </a:p>
          <a:p>
            <a:r>
              <a:rPr lang="en-US" dirty="0"/>
              <a:t>Concentrations ranged from 2 – 17,200,000 ng/L.</a:t>
            </a:r>
          </a:p>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13</a:t>
            </a:fld>
            <a:endParaRPr lang="en-US"/>
          </a:p>
        </p:txBody>
      </p:sp>
    </p:spTree>
    <p:extLst>
      <p:ext uri="{BB962C8B-B14F-4D97-AF65-F5344CB8AC3E}">
        <p14:creationId xmlns:p14="http://schemas.microsoft.com/office/powerpoint/2010/main" val="3728685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 of stream-water samples collected downstream of wastewater effluent discharge revealed that 43 - 55 percent of pharmaceuticals analyzed were detected during  sampling events.</a:t>
            </a:r>
          </a:p>
          <a:p>
            <a:r>
              <a:rPr lang="en-US" dirty="0"/>
              <a:t>Relatively fewer pharmaceuticals were detected in shallow groundwater. However,  6-16 percent were detected at a distance of 20 meters (65 ft) from the stream bank. </a:t>
            </a:r>
          </a:p>
          <a:p>
            <a:r>
              <a:rPr lang="en-US" dirty="0"/>
              <a:t>The pharmaceuticals detected 20 meters from the stream bank included antivirals and antibiotics, muscle relaxants, and antidepressants and tranquilizers, as well as medications for treating cancer, diabetes, and hypertension; their concentrations as high as 87 nanograms per liter (ng/L).</a:t>
            </a:r>
          </a:p>
          <a:p>
            <a:endParaRPr lang="en-US" dirty="0"/>
          </a:p>
          <a:p>
            <a:r>
              <a:rPr lang="en-US" dirty="0"/>
              <a:t>The anticonvulsant and an antibacterial drug, sulfamethoxazole were primarily detected. </a:t>
            </a:r>
          </a:p>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14</a:t>
            </a:fld>
            <a:endParaRPr lang="en-US"/>
          </a:p>
        </p:txBody>
      </p:sp>
    </p:spTree>
    <p:extLst>
      <p:ext uri="{BB962C8B-B14F-4D97-AF65-F5344CB8AC3E}">
        <p14:creationId xmlns:p14="http://schemas.microsoft.com/office/powerpoint/2010/main" val="2319562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 of stream-water samples collected downstream of wastewater effluent discharge revealed that 43 - 55 percent of pharmaceuticals analyzed were detected during  sampling events.</a:t>
            </a:r>
          </a:p>
          <a:p>
            <a:r>
              <a:rPr lang="en-US" dirty="0"/>
              <a:t>Relatively fewer pharmaceuticals were detected in shallow groundwater. However,  6-16 percent were detected at a distance of 20 meters (65 ft) from the stream bank. </a:t>
            </a:r>
          </a:p>
          <a:p>
            <a:r>
              <a:rPr lang="en-US" dirty="0"/>
              <a:t>The pharmaceuticals detected 20 meters from the stream bank included antivirals and antibiotics, muscle relaxants, and antidepressants and tranquilizers, as well as medications for treating cancer, diabetes, and hypertension; their concentrations as high as 87 nanograms per liter (ng/L).</a:t>
            </a:r>
          </a:p>
          <a:p>
            <a:endParaRPr lang="en-US" dirty="0"/>
          </a:p>
          <a:p>
            <a:r>
              <a:rPr lang="en-US" dirty="0"/>
              <a:t>The anticonvulsant and an antibacterial drug, sulfamethoxazole were primarily detected. </a:t>
            </a:r>
          </a:p>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15</a:t>
            </a:fld>
            <a:endParaRPr lang="en-US"/>
          </a:p>
        </p:txBody>
      </p:sp>
    </p:spTree>
    <p:extLst>
      <p:ext uri="{BB962C8B-B14F-4D97-AF65-F5344CB8AC3E}">
        <p14:creationId xmlns:p14="http://schemas.microsoft.com/office/powerpoint/2010/main" val="3779009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https://www.rnz.co.nz/news/environment/397591/banned-firefighting-foam-found-at-port-taranaki-dunedin-airport</a:t>
            </a:r>
            <a:endParaRPr lang="en-US" dirty="0"/>
          </a:p>
          <a:p>
            <a:r>
              <a:rPr lang="en-US" dirty="0">
                <a:hlinkClick r:id="rId4"/>
              </a:rPr>
              <a:t>https://chemicalwatch.com/76146/precise-genx-mechanism-of-toxicity-eludes-epa-scientists</a:t>
            </a:r>
            <a:endParaRPr lang="en-US" dirty="0"/>
          </a:p>
          <a:p>
            <a:endParaRPr lang="en-US" dirty="0"/>
          </a:p>
          <a:p>
            <a:r>
              <a:rPr lang="en-US" dirty="0"/>
              <a:t>PFOS and PFOA are fully fluorinated, organic compounds. They are the two PFASs that have been produced in the largest amounts within the United States  </a:t>
            </a:r>
            <a:r>
              <a:rPr lang="en-US" sz="1200" dirty="0"/>
              <a:t>PFOS/PFOA- </a:t>
            </a:r>
            <a:r>
              <a:rPr lang="en-US" sz="1200" dirty="0" err="1"/>
              <a:t>perfluorooctane</a:t>
            </a:r>
            <a:r>
              <a:rPr lang="en-US" sz="1200" dirty="0"/>
              <a:t> sulfonate and perfluorooctanoic acid</a:t>
            </a:r>
          </a:p>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16</a:t>
            </a:fld>
            <a:endParaRPr lang="en-US"/>
          </a:p>
        </p:txBody>
      </p:sp>
    </p:spTree>
    <p:extLst>
      <p:ext uri="{BB962C8B-B14F-4D97-AF65-F5344CB8AC3E}">
        <p14:creationId xmlns:p14="http://schemas.microsoft.com/office/powerpoint/2010/main" val="4247223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blood of general human and wildlife population</a:t>
            </a:r>
          </a:p>
          <a:p>
            <a:r>
              <a:rPr lang="en-US" dirty="0"/>
              <a:t>USEPA Fact Sheet: </a:t>
            </a:r>
            <a:r>
              <a:rPr lang="en-US" dirty="0">
                <a:hlinkClick r:id="rId3"/>
              </a:rPr>
              <a:t>https://www.epa.gov/sites/production/files/2017-12/documents/ffrrofactsheet_contaminants_pfos_pfoa_11-20-17_508_0.pdf</a:t>
            </a:r>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17</a:t>
            </a:fld>
            <a:endParaRPr lang="en-US"/>
          </a:p>
        </p:txBody>
      </p:sp>
    </p:spTree>
    <p:extLst>
      <p:ext uri="{BB962C8B-B14F-4D97-AF65-F5344CB8AC3E}">
        <p14:creationId xmlns:p14="http://schemas.microsoft.com/office/powerpoint/2010/main" val="3347474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18</a:t>
            </a:fld>
            <a:endParaRPr lang="en-US"/>
          </a:p>
        </p:txBody>
      </p:sp>
    </p:spTree>
    <p:extLst>
      <p:ext uri="{BB962C8B-B14F-4D97-AF65-F5344CB8AC3E}">
        <p14:creationId xmlns:p14="http://schemas.microsoft.com/office/powerpoint/2010/main" val="922671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PFAS compounds are detected everywhere we look. The more we look, the more we find.</a:t>
            </a:r>
          </a:p>
          <a:p>
            <a:r>
              <a:rPr lang="en-US" dirty="0"/>
              <a:t>This map is not all-inclusive. </a:t>
            </a:r>
          </a:p>
        </p:txBody>
      </p:sp>
      <p:sp>
        <p:nvSpPr>
          <p:cNvPr id="4" name="Slide Number Placeholder 3"/>
          <p:cNvSpPr>
            <a:spLocks noGrp="1"/>
          </p:cNvSpPr>
          <p:nvPr>
            <p:ph type="sldNum" sz="quarter" idx="5"/>
          </p:nvPr>
        </p:nvSpPr>
        <p:spPr/>
        <p:txBody>
          <a:bodyPr/>
          <a:lstStyle/>
          <a:p>
            <a:fld id="{28EB0F45-81FE-441B-AA1E-37331680981D}" type="slidenum">
              <a:rPr lang="en-US" smtClean="0"/>
              <a:t>19</a:t>
            </a:fld>
            <a:endParaRPr lang="en-US"/>
          </a:p>
        </p:txBody>
      </p:sp>
    </p:spTree>
    <p:extLst>
      <p:ext uri="{BB962C8B-B14F-4D97-AF65-F5344CB8AC3E}">
        <p14:creationId xmlns:p14="http://schemas.microsoft.com/office/powerpoint/2010/main" val="1903821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EB0F45-81FE-441B-AA1E-37331680981D}" type="slidenum">
              <a:rPr lang="en-US" smtClean="0"/>
              <a:t>2</a:t>
            </a:fld>
            <a:endParaRPr lang="en-US"/>
          </a:p>
        </p:txBody>
      </p:sp>
    </p:spTree>
    <p:extLst>
      <p:ext uri="{BB962C8B-B14F-4D97-AF65-F5344CB8AC3E}">
        <p14:creationId xmlns:p14="http://schemas.microsoft.com/office/powerpoint/2010/main" val="25054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n w="0"/>
                <a:effectLst>
                  <a:outerShdw blurRad="38100" dist="19050" dir="2700000" algn="tl" rotWithShape="0">
                    <a:schemeClr val="dk1">
                      <a:alpha val="40000"/>
                    </a:schemeClr>
                  </a:outerShdw>
                </a:effectLst>
              </a:rPr>
              <a:t>Illinois PFAS Study</a:t>
            </a:r>
          </a:p>
          <a:p>
            <a:endParaRPr lang="en-US" dirty="0"/>
          </a:p>
          <a:p>
            <a:r>
              <a:rPr lang="en-US" dirty="0"/>
              <a:t>Source: </a:t>
            </a:r>
            <a:r>
              <a:rPr lang="en-US" dirty="0">
                <a:hlinkClick r:id="rId3"/>
              </a:rPr>
              <a:t>https://pfas-1.itrcweb.org/wp-content/uploads/2018/01/pfas_fact_sheet_regulations__1_4_18.pdf</a:t>
            </a:r>
            <a:r>
              <a:rPr lang="en-US" dirty="0"/>
              <a:t> </a:t>
            </a:r>
          </a:p>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20</a:t>
            </a:fld>
            <a:endParaRPr lang="en-US"/>
          </a:p>
        </p:txBody>
      </p:sp>
    </p:spTree>
    <p:extLst>
      <p:ext uri="{BB962C8B-B14F-4D97-AF65-F5344CB8AC3E}">
        <p14:creationId xmlns:p14="http://schemas.microsoft.com/office/powerpoint/2010/main" val="669150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https://advances.sciencemag.org/content/3/7/e1700782.full</a:t>
            </a:r>
            <a:r>
              <a:rPr lang="en-US" dirty="0"/>
              <a:t> 79%% of plastics ever produced are accumulating in landfills and </a:t>
            </a:r>
            <a:r>
              <a:rPr lang="en-US"/>
              <a:t>natural environments.</a:t>
            </a:r>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21</a:t>
            </a:fld>
            <a:endParaRPr lang="en-US"/>
          </a:p>
        </p:txBody>
      </p:sp>
    </p:spTree>
    <p:extLst>
      <p:ext uri="{BB962C8B-B14F-4D97-AF65-F5344CB8AC3E}">
        <p14:creationId xmlns:p14="http://schemas.microsoft.com/office/powerpoint/2010/main" val="1849303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EB0F45-81FE-441B-AA1E-37331680981D}" type="slidenum">
              <a:rPr lang="en-US" smtClean="0"/>
              <a:t>22</a:t>
            </a:fld>
            <a:endParaRPr lang="en-US"/>
          </a:p>
        </p:txBody>
      </p:sp>
    </p:spTree>
    <p:extLst>
      <p:ext uri="{BB962C8B-B14F-4D97-AF65-F5344CB8AC3E}">
        <p14:creationId xmlns:p14="http://schemas.microsoft.com/office/powerpoint/2010/main" val="2056952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B9BF53-9C33-4A75-908B-35C8B04CCA9F}"/>
              </a:ext>
            </a:extLst>
          </p:cNvPr>
          <p:cNvSpPr>
            <a:spLocks noGrp="1" noChangeArrowheads="1"/>
          </p:cNvSpPr>
          <p:nvPr>
            <p:ph type="sldNum"/>
          </p:nvPr>
        </p:nvSpPr>
        <p:spPr>
          <a:ln/>
        </p:spPr>
        <p:txBody>
          <a:bodyPr/>
          <a:lstStyle/>
          <a:p>
            <a:fld id="{5ED57B4B-9686-4EF6-9D69-D962D0A174C4}" type="slidenum">
              <a:rPr lang="en-US" altLang="en-US"/>
              <a:pPr/>
              <a:t>23</a:t>
            </a:fld>
            <a:endParaRPr lang="en-US" altLang="en-US"/>
          </a:p>
        </p:txBody>
      </p:sp>
      <p:sp>
        <p:nvSpPr>
          <p:cNvPr id="4097" name="Rectangle 1">
            <a:extLst>
              <a:ext uri="{FF2B5EF4-FFF2-40B4-BE49-F238E27FC236}">
                <a16:creationId xmlns:a16="http://schemas.microsoft.com/office/drawing/2014/main" id="{61B0DE6F-4EB5-488E-ACC6-5E1EB1969892}"/>
              </a:ext>
            </a:extLst>
          </p:cNvPr>
          <p:cNvSpPr txBox="1">
            <a:spLocks noGrp="1" noRot="1" noChangeAspect="1" noChangeArrowheads="1"/>
          </p:cNvSpPr>
          <p:nvPr>
            <p:ph type="sldImg"/>
          </p:nvPr>
        </p:nvSpPr>
        <p:spPr bwMode="auto">
          <a:xfrm>
            <a:off x="533400" y="763588"/>
            <a:ext cx="6103938" cy="34337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3095B09D-9AAB-4905-8BB3-E244D82DF524}"/>
              </a:ext>
            </a:extLst>
          </p:cNvPr>
          <p:cNvSpPr txBox="1">
            <a:spLocks noGrp="1" noChangeArrowheads="1"/>
          </p:cNvSpPr>
          <p:nvPr>
            <p:ph type="body" idx="1"/>
          </p:nvPr>
        </p:nvSpPr>
        <p:spPr bwMode="auto">
          <a:xfrm>
            <a:off x="533400" y="4304005"/>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400" b="0" i="0" kern="1200" dirty="0">
                <a:solidFill>
                  <a:schemeClr val="tx1"/>
                </a:solidFill>
                <a:effectLst/>
                <a:latin typeface="+mn-lt"/>
                <a:ea typeface="+mn-ea"/>
                <a:cs typeface="+mn-cs"/>
              </a:rPr>
              <a:t>Plastic particles were found in all 107 samples analyzed.</a:t>
            </a:r>
          </a:p>
          <a:p>
            <a:r>
              <a:rPr lang="en-US" sz="1400" b="0" i="0" kern="1200" dirty="0">
                <a:solidFill>
                  <a:schemeClr val="tx1"/>
                </a:solidFill>
                <a:effectLst/>
                <a:latin typeface="+mn-lt"/>
                <a:ea typeface="+mn-ea"/>
                <a:cs typeface="+mn-cs"/>
              </a:rPr>
              <a:t>The most frequently occurring plastic particle type was fibers/lines, </a:t>
            </a:r>
          </a:p>
          <a:p>
            <a:r>
              <a:rPr lang="en-US" sz="1400" b="0" i="0" kern="1200" dirty="0">
                <a:solidFill>
                  <a:schemeClr val="tx1"/>
                </a:solidFill>
                <a:effectLst/>
                <a:latin typeface="+mn-lt"/>
                <a:ea typeface="+mn-ea"/>
                <a:cs typeface="+mn-cs"/>
              </a:rPr>
              <a:t>making up on average 71% of each sample.</a:t>
            </a:r>
          </a:p>
          <a:p>
            <a:endParaRPr lang="en-US" sz="1400" dirty="0"/>
          </a:p>
          <a:p>
            <a:r>
              <a:rPr lang="en-US" sz="1400" b="0" i="0" kern="1200" dirty="0">
                <a:solidFill>
                  <a:schemeClr val="tx1"/>
                </a:solidFill>
                <a:effectLst/>
                <a:latin typeface="+mn-lt"/>
                <a:ea typeface="+mn-ea"/>
                <a:cs typeface="+mn-cs"/>
              </a:rPr>
              <a:t> Fragments were the second most abundant plastic particle type,</a:t>
            </a:r>
          </a:p>
          <a:p>
            <a:r>
              <a:rPr lang="en-US" sz="1400" b="0" i="0" kern="1200" dirty="0">
                <a:solidFill>
                  <a:schemeClr val="tx1"/>
                </a:solidFill>
                <a:effectLst/>
                <a:latin typeface="+mn-lt"/>
                <a:ea typeface="+mn-ea"/>
                <a:cs typeface="+mn-cs"/>
              </a:rPr>
              <a:t> making up on average 17% of each sample, followed by foams, films, </a:t>
            </a:r>
          </a:p>
          <a:p>
            <a:r>
              <a:rPr lang="en-US" sz="1400" b="0" i="0" kern="1200" dirty="0">
                <a:solidFill>
                  <a:schemeClr val="tx1"/>
                </a:solidFill>
                <a:effectLst/>
                <a:latin typeface="+mn-lt"/>
                <a:ea typeface="+mn-ea"/>
                <a:cs typeface="+mn-cs"/>
              </a:rPr>
              <a:t>and pellets/beads (8%, 3%, and 2%, respectively).</a:t>
            </a:r>
            <a:endParaRPr lang="en-US" altLang="en-US" sz="14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n w="0"/>
                <a:effectLst>
                  <a:outerShdw blurRad="38100" dist="19050" dir="2700000" algn="tl" rotWithShape="0">
                    <a:schemeClr val="dk1">
                      <a:alpha val="40000"/>
                    </a:schemeClr>
                  </a:outerShdw>
                </a:effectLst>
              </a:rPr>
              <a:t>Microplastics in the RAIN</a:t>
            </a:r>
          </a:p>
          <a:p>
            <a:pPr defTabSz="924458">
              <a:defRPr/>
            </a:pPr>
            <a:r>
              <a:rPr lang="en-US" dirty="0" err="1"/>
              <a:t>Snowpacked</a:t>
            </a:r>
            <a:r>
              <a:rPr lang="en-US" dirty="0"/>
              <a:t> Rocky Mountains of Colorado are peppered with microfibers and microparticles in &gt;90 percent of samples</a:t>
            </a:r>
          </a:p>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24</a:t>
            </a:fld>
            <a:endParaRPr lang="en-US"/>
          </a:p>
        </p:txBody>
      </p:sp>
    </p:spTree>
    <p:extLst>
      <p:ext uri="{BB962C8B-B14F-4D97-AF65-F5344CB8AC3E}">
        <p14:creationId xmlns:p14="http://schemas.microsoft.com/office/powerpoint/2010/main" val="974841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that transport groundwater with little filtration by smaller particles such as silts, clays, sands, and gravel.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ISWS only study so far to have looked into microplastics in groundwater. </a:t>
            </a:r>
          </a:p>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25</a:t>
            </a:fld>
            <a:endParaRPr lang="en-US"/>
          </a:p>
        </p:txBody>
      </p:sp>
    </p:spTree>
    <p:extLst>
      <p:ext uri="{BB962C8B-B14F-4D97-AF65-F5344CB8AC3E}">
        <p14:creationId xmlns:p14="http://schemas.microsoft.com/office/powerpoint/2010/main" val="8738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up to the users and resource managers to help prevent contamination of drinking water (and surface waters).</a:t>
            </a:r>
          </a:p>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26</a:t>
            </a:fld>
            <a:endParaRPr lang="en-US"/>
          </a:p>
        </p:txBody>
      </p:sp>
    </p:spTree>
    <p:extLst>
      <p:ext uri="{BB962C8B-B14F-4D97-AF65-F5344CB8AC3E}">
        <p14:creationId xmlns:p14="http://schemas.microsoft.com/office/powerpoint/2010/main" val="2778972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27</a:t>
            </a:fld>
            <a:endParaRPr lang="en-US"/>
          </a:p>
        </p:txBody>
      </p:sp>
    </p:spTree>
    <p:extLst>
      <p:ext uri="{BB962C8B-B14F-4D97-AF65-F5344CB8AC3E}">
        <p14:creationId xmlns:p14="http://schemas.microsoft.com/office/powerpoint/2010/main" val="163437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hydrologic cycle noting how contaminants can enter through various pathways within the hydrologic cycle. </a:t>
            </a:r>
          </a:p>
          <a:p>
            <a:endParaRPr lang="en-US" dirty="0"/>
          </a:p>
          <a:p>
            <a:r>
              <a:rPr lang="en-US" sz="1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Aquifers are vulnerable to contamination of pharmaceuticals, road salt, pesticides, and emerging contaminants of concern</a:t>
            </a:r>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3</a:t>
            </a:fld>
            <a:endParaRPr lang="en-US"/>
          </a:p>
        </p:txBody>
      </p:sp>
    </p:spTree>
    <p:extLst>
      <p:ext uri="{BB962C8B-B14F-4D97-AF65-F5344CB8AC3E}">
        <p14:creationId xmlns:p14="http://schemas.microsoft.com/office/powerpoint/2010/main" val="4128194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4</a:t>
            </a:fld>
            <a:endParaRPr lang="en-US"/>
          </a:p>
        </p:txBody>
      </p:sp>
    </p:spTree>
    <p:extLst>
      <p:ext uri="{BB962C8B-B14F-4D97-AF65-F5344CB8AC3E}">
        <p14:creationId xmlns:p14="http://schemas.microsoft.com/office/powerpoint/2010/main" val="1650423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5</a:t>
            </a:fld>
            <a:endParaRPr lang="en-US"/>
          </a:p>
        </p:txBody>
      </p:sp>
    </p:spTree>
    <p:extLst>
      <p:ext uri="{BB962C8B-B14F-4D97-AF65-F5344CB8AC3E}">
        <p14:creationId xmlns:p14="http://schemas.microsoft.com/office/powerpoint/2010/main" val="113232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EB0F45-81FE-441B-AA1E-37331680981D}" type="slidenum">
              <a:rPr lang="en-US" smtClean="0"/>
              <a:t>6</a:t>
            </a:fld>
            <a:endParaRPr lang="en-US"/>
          </a:p>
        </p:txBody>
      </p:sp>
    </p:spTree>
    <p:extLst>
      <p:ext uri="{BB962C8B-B14F-4D97-AF65-F5344CB8AC3E}">
        <p14:creationId xmlns:p14="http://schemas.microsoft.com/office/powerpoint/2010/main" val="212479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B0F45-81FE-441B-AA1E-37331680981D}" type="slidenum">
              <a:rPr lang="en-US" smtClean="0"/>
              <a:t>7</a:t>
            </a:fld>
            <a:endParaRPr lang="en-US"/>
          </a:p>
        </p:txBody>
      </p:sp>
    </p:spTree>
    <p:extLst>
      <p:ext uri="{BB962C8B-B14F-4D97-AF65-F5344CB8AC3E}">
        <p14:creationId xmlns:p14="http://schemas.microsoft.com/office/powerpoint/2010/main" val="331843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EB0F45-81FE-441B-AA1E-37331680981D}" type="slidenum">
              <a:rPr lang="en-US" smtClean="0"/>
              <a:t>8</a:t>
            </a:fld>
            <a:endParaRPr lang="en-US"/>
          </a:p>
        </p:txBody>
      </p:sp>
    </p:spTree>
    <p:extLst>
      <p:ext uri="{BB962C8B-B14F-4D97-AF65-F5344CB8AC3E}">
        <p14:creationId xmlns:p14="http://schemas.microsoft.com/office/powerpoint/2010/main" val="2555634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EB0F45-81FE-441B-AA1E-37331680981D}" type="slidenum">
              <a:rPr lang="en-US" smtClean="0"/>
              <a:t>9</a:t>
            </a:fld>
            <a:endParaRPr lang="en-US"/>
          </a:p>
        </p:txBody>
      </p:sp>
    </p:spTree>
    <p:extLst>
      <p:ext uri="{BB962C8B-B14F-4D97-AF65-F5344CB8AC3E}">
        <p14:creationId xmlns:p14="http://schemas.microsoft.com/office/powerpoint/2010/main" val="1044293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D7BB6E-D7C1-44F1-82BA-ECFFAB8C781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76657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7BB6E-D7C1-44F1-82BA-ECFFAB8C781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633963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7BB6E-D7C1-44F1-82BA-ECFFAB8C781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2741951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F93AC3-6C5C-4E94-BF78-21F19ACE471B}"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478D9-C786-400D-968A-31E8762D83E9}" type="slidenum">
              <a:rPr lang="en-US" smtClean="0"/>
              <a:t>‹#›</a:t>
            </a:fld>
            <a:endParaRPr lang="en-US"/>
          </a:p>
        </p:txBody>
      </p:sp>
    </p:spTree>
    <p:extLst>
      <p:ext uri="{BB962C8B-B14F-4D97-AF65-F5344CB8AC3E}">
        <p14:creationId xmlns:p14="http://schemas.microsoft.com/office/powerpoint/2010/main" val="275599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93AC3-6C5C-4E94-BF78-21F19ACE471B}"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478D9-C786-400D-968A-31E8762D83E9}" type="slidenum">
              <a:rPr lang="en-US" smtClean="0"/>
              <a:t>‹#›</a:t>
            </a:fld>
            <a:endParaRPr lang="en-US"/>
          </a:p>
        </p:txBody>
      </p:sp>
    </p:spTree>
    <p:extLst>
      <p:ext uri="{BB962C8B-B14F-4D97-AF65-F5344CB8AC3E}">
        <p14:creationId xmlns:p14="http://schemas.microsoft.com/office/powerpoint/2010/main" val="761199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F93AC3-6C5C-4E94-BF78-21F19ACE471B}"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478D9-C786-400D-968A-31E8762D83E9}" type="slidenum">
              <a:rPr lang="en-US" smtClean="0"/>
              <a:t>‹#›</a:t>
            </a:fld>
            <a:endParaRPr lang="en-US"/>
          </a:p>
        </p:txBody>
      </p:sp>
    </p:spTree>
    <p:extLst>
      <p:ext uri="{BB962C8B-B14F-4D97-AF65-F5344CB8AC3E}">
        <p14:creationId xmlns:p14="http://schemas.microsoft.com/office/powerpoint/2010/main" val="1984381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F93AC3-6C5C-4E94-BF78-21F19ACE471B}"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478D9-C786-400D-968A-31E8762D83E9}" type="slidenum">
              <a:rPr lang="en-US" smtClean="0"/>
              <a:t>‹#›</a:t>
            </a:fld>
            <a:endParaRPr lang="en-US"/>
          </a:p>
        </p:txBody>
      </p:sp>
    </p:spTree>
    <p:extLst>
      <p:ext uri="{BB962C8B-B14F-4D97-AF65-F5344CB8AC3E}">
        <p14:creationId xmlns:p14="http://schemas.microsoft.com/office/powerpoint/2010/main" val="95130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F93AC3-6C5C-4E94-BF78-21F19ACE471B}"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478D9-C786-400D-968A-31E8762D83E9}" type="slidenum">
              <a:rPr lang="en-US" smtClean="0"/>
              <a:t>‹#›</a:t>
            </a:fld>
            <a:endParaRPr lang="en-US"/>
          </a:p>
        </p:txBody>
      </p:sp>
    </p:spTree>
    <p:extLst>
      <p:ext uri="{BB962C8B-B14F-4D97-AF65-F5344CB8AC3E}">
        <p14:creationId xmlns:p14="http://schemas.microsoft.com/office/powerpoint/2010/main" val="3872341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F93AC3-6C5C-4E94-BF78-21F19ACE471B}"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478D9-C786-400D-968A-31E8762D83E9}" type="slidenum">
              <a:rPr lang="en-US" smtClean="0"/>
              <a:t>‹#›</a:t>
            </a:fld>
            <a:endParaRPr lang="en-US"/>
          </a:p>
        </p:txBody>
      </p:sp>
    </p:spTree>
    <p:extLst>
      <p:ext uri="{BB962C8B-B14F-4D97-AF65-F5344CB8AC3E}">
        <p14:creationId xmlns:p14="http://schemas.microsoft.com/office/powerpoint/2010/main" val="1865434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F93AC3-6C5C-4E94-BF78-21F19ACE471B}"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478D9-C786-400D-968A-31E8762D83E9}" type="slidenum">
              <a:rPr lang="en-US" smtClean="0"/>
              <a:t>‹#›</a:t>
            </a:fld>
            <a:endParaRPr lang="en-US"/>
          </a:p>
        </p:txBody>
      </p:sp>
    </p:spTree>
    <p:extLst>
      <p:ext uri="{BB962C8B-B14F-4D97-AF65-F5344CB8AC3E}">
        <p14:creationId xmlns:p14="http://schemas.microsoft.com/office/powerpoint/2010/main" val="2023146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F93AC3-6C5C-4E94-BF78-21F19ACE471B}"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478D9-C786-400D-968A-31E8762D83E9}" type="slidenum">
              <a:rPr lang="en-US" smtClean="0"/>
              <a:t>‹#›</a:t>
            </a:fld>
            <a:endParaRPr lang="en-US"/>
          </a:p>
        </p:txBody>
      </p:sp>
    </p:spTree>
    <p:extLst>
      <p:ext uri="{BB962C8B-B14F-4D97-AF65-F5344CB8AC3E}">
        <p14:creationId xmlns:p14="http://schemas.microsoft.com/office/powerpoint/2010/main" val="4114601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7BB6E-D7C1-44F1-82BA-ECFFAB8C781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1556024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F93AC3-6C5C-4E94-BF78-21F19ACE471B}"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478D9-C786-400D-968A-31E8762D83E9}" type="slidenum">
              <a:rPr lang="en-US" smtClean="0"/>
              <a:t>‹#›</a:t>
            </a:fld>
            <a:endParaRPr lang="en-US"/>
          </a:p>
        </p:txBody>
      </p:sp>
    </p:spTree>
    <p:extLst>
      <p:ext uri="{BB962C8B-B14F-4D97-AF65-F5344CB8AC3E}">
        <p14:creationId xmlns:p14="http://schemas.microsoft.com/office/powerpoint/2010/main" val="3219140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93AC3-6C5C-4E94-BF78-21F19ACE471B}"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478D9-C786-400D-968A-31E8762D83E9}" type="slidenum">
              <a:rPr lang="en-US" smtClean="0"/>
              <a:t>‹#›</a:t>
            </a:fld>
            <a:endParaRPr lang="en-US"/>
          </a:p>
        </p:txBody>
      </p:sp>
    </p:spTree>
    <p:extLst>
      <p:ext uri="{BB962C8B-B14F-4D97-AF65-F5344CB8AC3E}">
        <p14:creationId xmlns:p14="http://schemas.microsoft.com/office/powerpoint/2010/main" val="3967714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93AC3-6C5C-4E94-BF78-21F19ACE471B}"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478D9-C786-400D-968A-31E8762D83E9}" type="slidenum">
              <a:rPr lang="en-US" smtClean="0"/>
              <a:t>‹#›</a:t>
            </a:fld>
            <a:endParaRPr lang="en-US"/>
          </a:p>
        </p:txBody>
      </p:sp>
    </p:spTree>
    <p:extLst>
      <p:ext uri="{BB962C8B-B14F-4D97-AF65-F5344CB8AC3E}">
        <p14:creationId xmlns:p14="http://schemas.microsoft.com/office/powerpoint/2010/main" val="2980324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535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D7BB6E-D7C1-44F1-82BA-ECFFAB8C781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2651112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7BB6E-D7C1-44F1-82BA-ECFFAB8C781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1437538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D7BB6E-D7C1-44F1-82BA-ECFFAB8C7815}"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907559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D7BB6E-D7C1-44F1-82BA-ECFFAB8C7815}"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1086529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D7BB6E-D7C1-44F1-82BA-ECFFAB8C7815}"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1046402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7BB6E-D7C1-44F1-82BA-ECFFAB8C7815}"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312348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D7BB6E-D7C1-44F1-82BA-ECFFAB8C781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3774438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358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939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C7698-62EC-466D-8703-9A8BE1A53091}"/>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5266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D7BB6E-D7C1-44F1-82BA-ECFFAB8C7815}"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269158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D7BB6E-D7C1-44F1-82BA-ECFFAB8C7815}"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400799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D7BB6E-D7C1-44F1-82BA-ECFFAB8C7815}"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364345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7BB6E-D7C1-44F1-82BA-ECFFAB8C7815}"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2116623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D7BB6E-D7C1-44F1-82BA-ECFFAB8C7815}"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2006400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D7BB6E-D7C1-44F1-82BA-ECFFAB8C7815}"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5A029-22C4-44A7-B281-F674726A0A79}" type="slidenum">
              <a:rPr lang="en-US" smtClean="0"/>
              <a:t>‹#›</a:t>
            </a:fld>
            <a:endParaRPr lang="en-US"/>
          </a:p>
        </p:txBody>
      </p:sp>
    </p:spTree>
    <p:extLst>
      <p:ext uri="{BB962C8B-B14F-4D97-AF65-F5344CB8AC3E}">
        <p14:creationId xmlns:p14="http://schemas.microsoft.com/office/powerpoint/2010/main" val="3295313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D7BB6E-D7C1-44F1-82BA-ECFFAB8C7815}" type="datetimeFigureOut">
              <a:rPr lang="en-US" smtClean="0"/>
              <a:t>1/28/2020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15A029-22C4-44A7-B281-F674726A0A79}" type="slidenum">
              <a:rPr lang="en-US" smtClean="0"/>
              <a:t>‹#›</a:t>
            </a:fld>
            <a:endParaRPr lang="en-US"/>
          </a:p>
        </p:txBody>
      </p:sp>
    </p:spTree>
    <p:extLst>
      <p:ext uri="{BB962C8B-B14F-4D97-AF65-F5344CB8AC3E}">
        <p14:creationId xmlns:p14="http://schemas.microsoft.com/office/powerpoint/2010/main" val="1776423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93AC3-6C5C-4E94-BF78-21F19ACE471B}" type="datetimeFigureOut">
              <a:rPr lang="en-US" smtClean="0"/>
              <a:t>1/28/2020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478D9-C786-400D-968A-31E8762D83E9}" type="slidenum">
              <a:rPr lang="en-US" smtClean="0"/>
              <a:t>‹#›</a:t>
            </a:fld>
            <a:endParaRPr lang="en-US"/>
          </a:p>
        </p:txBody>
      </p:sp>
    </p:spTree>
    <p:extLst>
      <p:ext uri="{BB962C8B-B14F-4D97-AF65-F5344CB8AC3E}">
        <p14:creationId xmlns:p14="http://schemas.microsoft.com/office/powerpoint/2010/main" val="16797154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resentation_cover_temp_16_9.png"/>
          <p:cNvPicPr>
            <a:picLocks noChangeAspect="1"/>
          </p:cNvPicPr>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1739422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resentation_2nd_page_temp_16_9.png"/>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73180136"/>
      </p:ext>
    </p:extLst>
  </p:cSld>
  <p:clrMap bg1="lt1" tx1="dk1" bg2="lt2" tx2="dk2" accent1="accent1" accent2="accent2" accent3="accent3" accent4="accent4" accent5="accent5" accent6="accent6" hlink="hlink" folHlink="folHlink"/>
  <p:sldLayoutIdLst>
    <p:sldLayoutId id="2147483722" r:id="rId1"/>
    <p:sldLayoutId id="2147483717" r:id="rId2"/>
    <p:sldLayoutId id="2147483723" r:id="rId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dx.doi.org/10.1039/C4EM00124A" TargetMode="External"/><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hyperlink" Target="https://toxics.usgs.gov/highlights/2014-08-12-leachate_pharm.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hyperlink" Target="https://toxics.usgs.gov/highlights/2014-08-12-leachate_pharm.html" TargetMode="External"/><Relationship Id="rId4" Type="http://schemas.openxmlformats.org/officeDocument/2006/relationships/hyperlink" Target="http://dx.doi.org/10.1039/C4EM00124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toxics.usgs.gov/highlights/2015-11-13-leachate_pathways.html" TargetMode="External"/><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hyperlink" Target="http://dx.doi.org/10.1039/C4EM00124A" TargetMode="External"/><Relationship Id="rId4" Type="http://schemas.openxmlformats.org/officeDocument/2006/relationships/hyperlink" Target="http://dx.doi.org/10.1002/etc.3219"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oxics.usgs.gov/highlights/2015-11-13-leachate_pathways.html" TargetMode="External"/><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hyperlink" Target="http://dx.doi.org/10.1039/C4EM00124A" TargetMode="External"/><Relationship Id="rId4" Type="http://schemas.openxmlformats.org/officeDocument/2006/relationships/hyperlink" Target="http://dx.doi.org/10.1002/etc.321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x.doi.org/10.1016/j.envpol.2014.06.028"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hyperlink" Target="http://dx.doi.org/10.1016/j.envpol.2014.06.028" TargetMode="External"/><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13.png"/><Relationship Id="rId5" Type="http://schemas.openxmlformats.org/officeDocument/2006/relationships/hyperlink" Target="https://chemicalwatch.com/76146/precise-genx-mechanism-of-toxicity-eludes-epa-scientists" TargetMode="External"/><Relationship Id="rId4" Type="http://schemas.openxmlformats.org/officeDocument/2006/relationships/hyperlink" Target="https://www.rnz.co.nz/news/environment/397591/banned-firefighting-foam-found-at-port-taranaki-dunedin-airpor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epa.gov/sites/production/files/2017-12/documents/ffrrofactsheet_contaminants_pfos_pfoa_11-20-17_508_0.pdf" TargetMode="External"/><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hyperlink" Target="https://www.ewg.org/interactive-maps/2019_pfas_contamination/map/"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hyperlink" Target="https://pfas-1.itrcweb.org/wp-content/uploads/2018/01/pfas_fact_sheet_regulations__1_4_18.pdf" TargetMode="External"/><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hyperlink" Target="https://www.sciencebase.gov/catalog/item/58e7d00ae4b09da6799c0f8a" TargetMode="External"/><Relationship Id="rId4" Type="http://schemas.openxmlformats.org/officeDocument/2006/relationships/hyperlink" Target="https://irma.nps.gov/DataStore/DownloadFile/57736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hyperlink" Target="https://owi.usgs.gov/vizlab/microplastic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hyperlink" Target="https://pubs.usgs.gov/of/2019/1048/ofr20191048.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hyperlink" Target="http://dx.doi.org/10.1111/gwat.1286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hyperlink" Target="https://www.usgs.gov/special-topic/water-science-school/science/pesticides-groundwater?qt-science_center_objects=0#qt-science_center_object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toxics.usgs.gov/investigations/cec/wastewater_treatment.html" TargetMode="External"/><Relationship Id="rId7" Type="http://schemas.openxmlformats.org/officeDocument/2006/relationships/hyperlink" Target="https://pubs.er.usgs.gov/publication/70142252" TargetMode="External"/><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hyperlink" Target="https://pubs.usgs.gov/fs/2007/3103/" TargetMode="External"/><Relationship Id="rId5" Type="http://schemas.openxmlformats.org/officeDocument/2006/relationships/hyperlink" Target="https://toxics.usgs.gov/highlights/2014-08-12-leachate_pharm.html" TargetMode="External"/><Relationship Id="rId4" Type="http://schemas.openxmlformats.org/officeDocument/2006/relationships/hyperlink" Target="https://toxics.usgs.gov/highlights/2014-09-22-pharms2gw.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hyperlink" Target="https://www.usgs.gov/special-topic/water-science-school/science/pesticides-groundwater?qt-science_center_objects=0#qt-science_center_objec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hyperlink" Target="https://www.medicinenet.com/top_drugs_prescribed_in_the_us/views.htm"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hyperlink" Target="https://www.usgs.gov/media/images/pharmaceuticals-move-throughout-aquatic-environmen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2A23-86D4-4280-BE4B-93FB0B300F29}"/>
              </a:ext>
            </a:extLst>
          </p:cNvPr>
          <p:cNvSpPr>
            <a:spLocks noGrp="1"/>
          </p:cNvSpPr>
          <p:nvPr>
            <p:ph type="ctrTitle"/>
          </p:nvPr>
        </p:nvSpPr>
        <p:spPr>
          <a:xfrm>
            <a:off x="567159" y="1237164"/>
            <a:ext cx="11295657" cy="3161216"/>
          </a:xfrm>
        </p:spPr>
        <p:txBody>
          <a:bodyPr vert="horz" lIns="91440" tIns="45720" rIns="91440" bIns="45720" rtlCol="0" anchor="ctr">
            <a:normAutofit/>
          </a:bodyPr>
          <a:lstStyle/>
          <a:p>
            <a:pPr algn="l">
              <a:lnSpc>
                <a:spcPct val="90000"/>
              </a:lnSpc>
            </a:pPr>
            <a:r>
              <a:rPr lang="en-US" sz="49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Studies Identifying Contaminants of Emerging Concern in Groundwater and Surface Water</a:t>
            </a:r>
            <a:br>
              <a:rPr lang="en-US" sz="3600" dirty="0"/>
            </a:br>
            <a:br>
              <a:rPr lang="en-US" sz="3600" dirty="0"/>
            </a:br>
            <a:endParaRPr lang="en-US" sz="2800" dirty="0"/>
          </a:p>
        </p:txBody>
      </p:sp>
      <p:sp>
        <p:nvSpPr>
          <p:cNvPr id="3" name="Subtitle 2">
            <a:extLst>
              <a:ext uri="{FF2B5EF4-FFF2-40B4-BE49-F238E27FC236}">
                <a16:creationId xmlns:a16="http://schemas.microsoft.com/office/drawing/2014/main" id="{C0592A00-1063-4A84-AECA-76423C42FC66}"/>
              </a:ext>
            </a:extLst>
          </p:cNvPr>
          <p:cNvSpPr>
            <a:spLocks noGrp="1"/>
          </p:cNvSpPr>
          <p:nvPr>
            <p:ph type="subTitle" idx="1"/>
          </p:nvPr>
        </p:nvSpPr>
        <p:spPr>
          <a:xfrm>
            <a:off x="1392461" y="3736848"/>
            <a:ext cx="3862291" cy="2463108"/>
          </a:xfrm>
        </p:spPr>
        <p:txBody>
          <a:bodyPr vert="horz" lIns="91440" tIns="45720" rIns="91440" bIns="45720" rtlCol="0" anchor="ctr">
            <a:normAutofit/>
          </a:bodyPr>
          <a:lstStyle/>
          <a:p>
            <a:pPr indent="-228600" algn="l">
              <a:lnSpc>
                <a:spcPct val="90000"/>
              </a:lnSpc>
              <a:buFont typeface="Arial" panose="020B0604020202020204" pitchFamily="34" charset="0"/>
              <a:buChar char="•"/>
            </a:pPr>
            <a:r>
              <a:rPr lang="en-US" sz="1800" dirty="0">
                <a:solidFill>
                  <a:schemeClr val="tx1"/>
                </a:solidFill>
              </a:rPr>
              <a:t>Amy Gahala</a:t>
            </a:r>
          </a:p>
          <a:p>
            <a:pPr indent="-228600" algn="l">
              <a:lnSpc>
                <a:spcPct val="90000"/>
              </a:lnSpc>
              <a:buFont typeface="Arial" panose="020B0604020202020204" pitchFamily="34" charset="0"/>
              <a:buChar char="•"/>
            </a:pPr>
            <a:r>
              <a:rPr lang="en-US" sz="1800" dirty="0">
                <a:solidFill>
                  <a:schemeClr val="tx1"/>
                </a:solidFill>
              </a:rPr>
              <a:t>Hydrologist</a:t>
            </a:r>
          </a:p>
          <a:p>
            <a:pPr indent="-228600" algn="l">
              <a:lnSpc>
                <a:spcPct val="90000"/>
              </a:lnSpc>
              <a:buFont typeface="Arial" panose="020B0604020202020204" pitchFamily="34" charset="0"/>
              <a:buChar char="•"/>
            </a:pPr>
            <a:r>
              <a:rPr lang="en-US" sz="1800" dirty="0">
                <a:solidFill>
                  <a:schemeClr val="tx1"/>
                </a:solidFill>
              </a:rPr>
              <a:t>U.S. Geological Survey</a:t>
            </a:r>
          </a:p>
          <a:p>
            <a:pPr indent="-228600" algn="l">
              <a:lnSpc>
                <a:spcPct val="90000"/>
              </a:lnSpc>
              <a:buFont typeface="Arial" panose="020B0604020202020204" pitchFamily="34" charset="0"/>
              <a:buChar char="•"/>
            </a:pPr>
            <a:r>
              <a:rPr lang="en-US" sz="1800" dirty="0">
                <a:solidFill>
                  <a:schemeClr val="tx1"/>
                </a:solidFill>
              </a:rPr>
              <a:t>agahala@usgs</a:t>
            </a:r>
            <a:r>
              <a:rPr lang="en-US" sz="2000" dirty="0">
                <a:solidFill>
                  <a:schemeClr val="tx1"/>
                </a:solidFill>
              </a:rPr>
              <a:t>.</a:t>
            </a:r>
            <a:r>
              <a:rPr lang="en-US" sz="1800" dirty="0">
                <a:solidFill>
                  <a:schemeClr val="tx1"/>
                </a:solidFill>
              </a:rPr>
              <a:t>gov</a:t>
            </a:r>
          </a:p>
        </p:txBody>
      </p:sp>
      <p:sp>
        <p:nvSpPr>
          <p:cNvPr id="5" name="Subtitle 2">
            <a:extLst>
              <a:ext uri="{FF2B5EF4-FFF2-40B4-BE49-F238E27FC236}">
                <a16:creationId xmlns:a16="http://schemas.microsoft.com/office/drawing/2014/main" id="{20CE1A26-F961-4FC7-BD4F-B23F6E51B5CC}"/>
              </a:ext>
            </a:extLst>
          </p:cNvPr>
          <p:cNvSpPr txBox="1">
            <a:spLocks/>
          </p:cNvSpPr>
          <p:nvPr/>
        </p:nvSpPr>
        <p:spPr>
          <a:xfrm>
            <a:off x="5153693" y="3429000"/>
            <a:ext cx="5392387" cy="2667324"/>
          </a:xfrm>
        </p:spPr>
        <p:txBody>
          <a:bodyPr vert="horz" lIns="91440" tIns="45720" rIns="91440" bIns="45720" rtlCol="0" anchor="ctr">
            <a:normAutofit/>
          </a:bodyPr>
          <a:lstStyle>
            <a:lvl1pPr marL="0" indent="0" algn="ctr" defTabSz="609585" rtl="0" eaLnBrk="1" latinLnBrk="0" hangingPunct="1">
              <a:spcBef>
                <a:spcPct val="20000"/>
              </a:spcBef>
              <a:buFont typeface="Arial"/>
              <a:buNone/>
              <a:defRPr sz="4267" kern="1200">
                <a:solidFill>
                  <a:schemeClr val="tx1">
                    <a:tint val="75000"/>
                  </a:schemeClr>
                </a:solidFill>
                <a:latin typeface="+mn-lt"/>
                <a:ea typeface="+mn-ea"/>
                <a:cs typeface="+mn-cs"/>
              </a:defRPr>
            </a:lvl1pPr>
            <a:lvl2pPr marL="457200" indent="0" algn="ctr" defTabSz="609585" rtl="0" eaLnBrk="1" latinLnBrk="0" hangingPunct="1">
              <a:spcBef>
                <a:spcPct val="20000"/>
              </a:spcBef>
              <a:buFont typeface="Arial"/>
              <a:buNone/>
              <a:defRPr sz="3733" kern="1200">
                <a:solidFill>
                  <a:schemeClr val="tx1">
                    <a:tint val="75000"/>
                  </a:schemeClr>
                </a:solidFill>
                <a:latin typeface="+mn-lt"/>
                <a:ea typeface="+mn-ea"/>
                <a:cs typeface="+mn-cs"/>
              </a:defRPr>
            </a:lvl2pPr>
            <a:lvl3pPr marL="914400" indent="0" algn="ctr" defTabSz="609585" rtl="0" eaLnBrk="1" latinLnBrk="0" hangingPunct="1">
              <a:spcBef>
                <a:spcPct val="20000"/>
              </a:spcBef>
              <a:buFont typeface="Arial"/>
              <a:buNone/>
              <a:defRPr sz="3200" kern="1200">
                <a:solidFill>
                  <a:schemeClr val="tx1">
                    <a:tint val="75000"/>
                  </a:schemeClr>
                </a:solidFill>
                <a:latin typeface="+mn-lt"/>
                <a:ea typeface="+mn-ea"/>
                <a:cs typeface="+mn-cs"/>
              </a:defRPr>
            </a:lvl3pPr>
            <a:lvl4pPr marL="1371600"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4pPr>
            <a:lvl5pPr marL="1828800"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5pPr>
            <a:lvl6pPr marL="2286000"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2743200"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3200400"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3657600"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pPr>
              <a:lnSpc>
                <a:spcPct val="90000"/>
              </a:lnSpc>
            </a:pPr>
            <a:r>
              <a:rPr lang="en-US" sz="2400" b="1" dirty="0">
                <a:solidFill>
                  <a:schemeClr val="tx1"/>
                </a:solidFill>
              </a:rPr>
              <a:t>Northwestern Water Planning Alliance</a:t>
            </a:r>
          </a:p>
          <a:p>
            <a:pPr>
              <a:lnSpc>
                <a:spcPct val="90000"/>
              </a:lnSpc>
            </a:pPr>
            <a:r>
              <a:rPr lang="en-US" sz="2400" b="1" dirty="0">
                <a:solidFill>
                  <a:schemeClr val="tx1"/>
                </a:solidFill>
              </a:rPr>
              <a:t>January 28, 2020</a:t>
            </a:r>
          </a:p>
        </p:txBody>
      </p:sp>
    </p:spTree>
    <p:extLst>
      <p:ext uri="{BB962C8B-B14F-4D97-AF65-F5344CB8AC3E}">
        <p14:creationId xmlns:p14="http://schemas.microsoft.com/office/powerpoint/2010/main" val="957126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18FFE1-1D0C-470D-9E28-7CAF0BFE555B}"/>
              </a:ext>
            </a:extLst>
          </p:cNvPr>
          <p:cNvSpPr txBox="1"/>
          <p:nvPr/>
        </p:nvSpPr>
        <p:spPr>
          <a:xfrm>
            <a:off x="1" y="97536"/>
            <a:ext cx="12106656" cy="1446550"/>
          </a:xfrm>
          <a:prstGeom prst="rect">
            <a:avLst/>
          </a:prstGeom>
          <a:noFill/>
        </p:spPr>
        <p:txBody>
          <a:bodyPr wrap="square" rtlCol="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Pharmaceuticals and Other Chemicals in Landfill Waste</a:t>
            </a:r>
            <a:endParaRPr lang="en-US" sz="4400" dirty="0"/>
          </a:p>
        </p:txBody>
      </p:sp>
      <p:sp>
        <p:nvSpPr>
          <p:cNvPr id="7" name="TextBox 6">
            <a:extLst>
              <a:ext uri="{FF2B5EF4-FFF2-40B4-BE49-F238E27FC236}">
                <a16:creationId xmlns:a16="http://schemas.microsoft.com/office/drawing/2014/main" id="{7102B56C-9F83-47BC-ABF2-94762FB04DD8}"/>
              </a:ext>
            </a:extLst>
          </p:cNvPr>
          <p:cNvSpPr txBox="1"/>
          <p:nvPr/>
        </p:nvSpPr>
        <p:spPr>
          <a:xfrm>
            <a:off x="1725930" y="5518726"/>
            <a:ext cx="10037988" cy="923330"/>
          </a:xfrm>
          <a:prstGeom prst="rect">
            <a:avLst/>
          </a:prstGeom>
          <a:noFill/>
        </p:spPr>
        <p:txBody>
          <a:bodyPr wrap="square" rtlCol="0">
            <a:spAutoFit/>
          </a:bodyPr>
          <a:lstStyle/>
          <a:p>
            <a:pPr lvl="0">
              <a:defRPr/>
            </a:pPr>
            <a:r>
              <a:rPr lang="en-US" dirty="0"/>
              <a:t>SOURCE: </a:t>
            </a:r>
            <a:r>
              <a:rPr lang="en-US" dirty="0">
                <a:hlinkClick r:id="rId3"/>
              </a:rPr>
              <a:t>Contaminants of emerging concern in fresh leachate from landfills in the conterminous United States</a:t>
            </a:r>
            <a:r>
              <a:rPr lang="en-US" dirty="0"/>
              <a:t>: Environmental Science--Processes and Impacts, 2014, v. 16, no. 10, p. 2335-2354, doi:10.1039/C4EM00124A. </a:t>
            </a:r>
            <a:r>
              <a:rPr lang="en-US" dirty="0">
                <a:hlinkClick r:id="rId4"/>
              </a:rPr>
              <a:t>https://toxics.usgs.gov/highlights/2014-08-12-leachate_pharm.html</a:t>
            </a:r>
            <a:endParaRPr lang="en-US" dirty="0"/>
          </a:p>
        </p:txBody>
      </p:sp>
      <p:sp>
        <p:nvSpPr>
          <p:cNvPr id="8" name="Content Placeholder 2">
            <a:extLst>
              <a:ext uri="{FF2B5EF4-FFF2-40B4-BE49-F238E27FC236}">
                <a16:creationId xmlns:a16="http://schemas.microsoft.com/office/drawing/2014/main" id="{B9913CEB-D0AE-4EFC-B985-3605F2DD82AE}"/>
              </a:ext>
            </a:extLst>
          </p:cNvPr>
          <p:cNvSpPr txBox="1">
            <a:spLocks/>
          </p:cNvSpPr>
          <p:nvPr/>
        </p:nvSpPr>
        <p:spPr>
          <a:xfrm>
            <a:off x="571045" y="1711012"/>
            <a:ext cx="10964567" cy="3640788"/>
          </a:xfrm>
        </p:spPr>
        <p:txBody>
          <a:bodyPr>
            <a:normAutofit fontScale="55000" lnSpcReduction="20000"/>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indent="-285750">
              <a:buFont typeface="Arial" panose="020B0604020202020204" pitchFamily="34" charset="0"/>
              <a:buChar char="•"/>
            </a:pPr>
            <a:r>
              <a:rPr lang="en-US" dirty="0"/>
              <a:t>Sampled fresh (before storage or treatment) landfill leachate from 19 landfills across the United States</a:t>
            </a:r>
          </a:p>
          <a:p>
            <a:pPr marL="742950" lvl="1" indent="-285750">
              <a:buFont typeface="Arial" panose="020B0604020202020204" pitchFamily="34" charset="0"/>
              <a:buChar char="•"/>
            </a:pPr>
            <a:r>
              <a:rPr lang="en-US" dirty="0"/>
              <a:t>12 municipal</a:t>
            </a:r>
          </a:p>
          <a:p>
            <a:pPr marL="742950" lvl="1" indent="-285750">
              <a:buFont typeface="Arial" panose="020B0604020202020204" pitchFamily="34" charset="0"/>
              <a:buChar char="•"/>
            </a:pPr>
            <a:r>
              <a:rPr lang="en-US" dirty="0"/>
              <a:t>7 private</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Tested for 202 contaminants of emerging concern (CEC)</a:t>
            </a:r>
          </a:p>
          <a:p>
            <a:pPr marL="285750" indent="-285750">
              <a:buFont typeface="Arial" panose="020B0604020202020204" pitchFamily="34" charset="0"/>
              <a:buChar char="•"/>
            </a:pPr>
            <a:r>
              <a:rPr lang="en-US" dirty="0"/>
              <a:t>Industrial chemical, prescription pharmaceuticals, household chemicals, and nonprescription pharmaceuticals most frequently detected</a:t>
            </a:r>
          </a:p>
          <a:p>
            <a:pPr marL="285750" indent="-285750">
              <a:buFont typeface="Arial" panose="020B0604020202020204" pitchFamily="34" charset="0"/>
              <a:buChar char="•"/>
            </a:pPr>
            <a:r>
              <a:rPr lang="en-US" dirty="0"/>
              <a:t>Landfills receiving greater precipitation had greater frequency of CEC detections</a:t>
            </a:r>
          </a:p>
          <a:p>
            <a:pPr marL="0" indent="0">
              <a:buFont typeface="Arial"/>
              <a:buNone/>
            </a:pPr>
            <a:endParaRPr lang="en-US" sz="2800" dirty="0"/>
          </a:p>
        </p:txBody>
      </p:sp>
    </p:spTree>
    <p:extLst>
      <p:ext uri="{BB962C8B-B14F-4D97-AF65-F5344CB8AC3E}">
        <p14:creationId xmlns:p14="http://schemas.microsoft.com/office/powerpoint/2010/main" val="1995469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445FB-77AE-43A7-8236-A6A178D73FA0}"/>
              </a:ext>
            </a:extLst>
          </p:cNvPr>
          <p:cNvPicPr>
            <a:picLocks noChangeAspect="1"/>
          </p:cNvPicPr>
          <p:nvPr/>
        </p:nvPicPr>
        <p:blipFill>
          <a:blip r:embed="rId3"/>
          <a:stretch>
            <a:fillRect/>
          </a:stretch>
        </p:blipFill>
        <p:spPr>
          <a:xfrm>
            <a:off x="311171" y="1471862"/>
            <a:ext cx="11569658" cy="3815656"/>
          </a:xfrm>
          <a:prstGeom prst="rect">
            <a:avLst/>
          </a:prstGeom>
        </p:spPr>
      </p:pic>
      <p:sp>
        <p:nvSpPr>
          <p:cNvPr id="6" name="TextBox 5">
            <a:extLst>
              <a:ext uri="{FF2B5EF4-FFF2-40B4-BE49-F238E27FC236}">
                <a16:creationId xmlns:a16="http://schemas.microsoft.com/office/drawing/2014/main" id="{7218FFE1-1D0C-470D-9E28-7CAF0BFE555B}"/>
              </a:ext>
            </a:extLst>
          </p:cNvPr>
          <p:cNvSpPr txBox="1"/>
          <p:nvPr/>
        </p:nvSpPr>
        <p:spPr>
          <a:xfrm>
            <a:off x="1" y="97536"/>
            <a:ext cx="12106656" cy="1446550"/>
          </a:xfrm>
          <a:prstGeom prst="rect">
            <a:avLst/>
          </a:prstGeom>
          <a:noFill/>
        </p:spPr>
        <p:txBody>
          <a:bodyPr wrap="square" rtlCol="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Pharmaceuticals and Other Chemicals in Landfill Waste</a:t>
            </a:r>
            <a:endParaRPr lang="en-US" sz="4400" dirty="0"/>
          </a:p>
        </p:txBody>
      </p:sp>
      <p:sp>
        <p:nvSpPr>
          <p:cNvPr id="7" name="TextBox 6">
            <a:extLst>
              <a:ext uri="{FF2B5EF4-FFF2-40B4-BE49-F238E27FC236}">
                <a16:creationId xmlns:a16="http://schemas.microsoft.com/office/drawing/2014/main" id="{7102B56C-9F83-47BC-ABF2-94762FB04DD8}"/>
              </a:ext>
            </a:extLst>
          </p:cNvPr>
          <p:cNvSpPr txBox="1"/>
          <p:nvPr/>
        </p:nvSpPr>
        <p:spPr>
          <a:xfrm>
            <a:off x="1725930" y="5518726"/>
            <a:ext cx="10037988" cy="923330"/>
          </a:xfrm>
          <a:prstGeom prst="rect">
            <a:avLst/>
          </a:prstGeom>
          <a:noFill/>
        </p:spPr>
        <p:txBody>
          <a:bodyPr wrap="square" rtlCol="0">
            <a:spAutoFit/>
          </a:bodyPr>
          <a:lstStyle/>
          <a:p>
            <a:pPr lvl="0">
              <a:defRPr/>
            </a:pPr>
            <a:r>
              <a:rPr lang="en-US" dirty="0"/>
              <a:t>SOURCE: </a:t>
            </a:r>
            <a:r>
              <a:rPr lang="en-US" dirty="0">
                <a:hlinkClick r:id="rId4"/>
              </a:rPr>
              <a:t>Contaminants of emerging concern in fresh leachate from landfills in the conterminous United States</a:t>
            </a:r>
            <a:r>
              <a:rPr lang="en-US" dirty="0"/>
              <a:t>: Environmental Science--Processes and Impacts, 2014, v. 16, no. 10, p. 2335-2354, doi:10.1039/C4EM00124A. </a:t>
            </a:r>
            <a:r>
              <a:rPr lang="en-US" dirty="0">
                <a:hlinkClick r:id="rId5"/>
              </a:rPr>
              <a:t>https://toxics.usgs.gov/highlights/2014-08-12-leachate_pharm.html</a:t>
            </a:r>
            <a:endParaRPr lang="en-US" dirty="0"/>
          </a:p>
        </p:txBody>
      </p:sp>
    </p:spTree>
    <p:extLst>
      <p:ext uri="{BB962C8B-B14F-4D97-AF65-F5344CB8AC3E}">
        <p14:creationId xmlns:p14="http://schemas.microsoft.com/office/powerpoint/2010/main" val="166035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0C2008-8167-40AE-AE78-556B35A549AD}"/>
              </a:ext>
            </a:extLst>
          </p:cNvPr>
          <p:cNvSpPr txBox="1"/>
          <p:nvPr/>
        </p:nvSpPr>
        <p:spPr>
          <a:xfrm>
            <a:off x="1406144" y="5091137"/>
            <a:ext cx="9379712" cy="1815882"/>
          </a:xfrm>
          <a:prstGeom prst="rect">
            <a:avLst/>
          </a:prstGeom>
          <a:noFill/>
        </p:spPr>
        <p:txBody>
          <a:bodyPr wrap="square" rtlCol="0">
            <a:spAutoFit/>
          </a:bodyPr>
          <a:lstStyle/>
          <a:p>
            <a:r>
              <a:rPr lang="en-US" sz="1400" dirty="0"/>
              <a:t>SOURCE: </a:t>
            </a:r>
            <a:r>
              <a:rPr lang="en-US" sz="1400" dirty="0">
                <a:hlinkClick r:id="rId3"/>
              </a:rPr>
              <a:t>https://toxics.usgs.gov/highlights/2015-11-13-leachate_pathways.html</a:t>
            </a:r>
            <a:endParaRPr lang="en-US" sz="1400" dirty="0"/>
          </a:p>
          <a:p>
            <a:r>
              <a:rPr lang="en-US" sz="1400" dirty="0"/>
              <a:t>SOURCE: </a:t>
            </a:r>
            <a:r>
              <a:rPr lang="en-US" sz="1400" dirty="0" err="1"/>
              <a:t>Masoner</a:t>
            </a:r>
            <a:r>
              <a:rPr lang="en-US" sz="1400" dirty="0"/>
              <a:t>, J.R., </a:t>
            </a:r>
            <a:r>
              <a:rPr lang="en-US" sz="1400" dirty="0" err="1"/>
              <a:t>Kolpin</a:t>
            </a:r>
            <a:r>
              <a:rPr lang="en-US" sz="1400" dirty="0"/>
              <a:t>, D.W., Furlong, E.T., </a:t>
            </a:r>
            <a:r>
              <a:rPr lang="en-US" sz="1400" dirty="0" err="1"/>
              <a:t>Cozzarelli</a:t>
            </a:r>
            <a:r>
              <a:rPr lang="en-US" sz="1400" dirty="0"/>
              <a:t>, I.M., and Gray, J.L., 2015, </a:t>
            </a:r>
            <a:r>
              <a:rPr lang="en-US" sz="1400" dirty="0">
                <a:hlinkClick r:id="rId4"/>
              </a:rPr>
              <a:t>Landfill leachate as a mirror of today's disposable society--Pharmaceuticals and other contaminants of emerging concern in final leachate from landfills in the conterminous United States</a:t>
            </a:r>
            <a:r>
              <a:rPr lang="en-US" sz="1400" dirty="0"/>
              <a:t>: Environmental Toxicology and Chemistry, doi:10.1002/etc.3219 (Advanced Web release).</a:t>
            </a:r>
          </a:p>
          <a:p>
            <a:r>
              <a:rPr lang="en-US" sz="1400" dirty="0" err="1"/>
              <a:t>Masoner</a:t>
            </a:r>
            <a:r>
              <a:rPr lang="en-US" sz="1400" dirty="0"/>
              <a:t>, J.R., </a:t>
            </a:r>
            <a:r>
              <a:rPr lang="en-US" sz="1400" dirty="0" err="1"/>
              <a:t>Kolpin</a:t>
            </a:r>
            <a:r>
              <a:rPr lang="en-US" sz="1400" dirty="0"/>
              <a:t>, D.W., Furlong, E.T., </a:t>
            </a:r>
            <a:r>
              <a:rPr lang="en-US" sz="1400" dirty="0" err="1"/>
              <a:t>Cozzarelli</a:t>
            </a:r>
            <a:r>
              <a:rPr lang="en-US" sz="1400" dirty="0"/>
              <a:t>, I.M., Gray, J.L., and Schwab, E.A., 2014, </a:t>
            </a:r>
            <a:r>
              <a:rPr lang="en-US" sz="1400" dirty="0">
                <a:hlinkClick r:id="rId5"/>
              </a:rPr>
              <a:t>Contaminants of emerging concern in fresh leachate from landfills in the conterminous United States</a:t>
            </a:r>
            <a:r>
              <a:rPr lang="en-US" sz="1400" dirty="0"/>
              <a:t>: Environmental Science--Processes and Impacts, v. 16, no. 10, p. 2335-2354, doi:10.1039/C4EM00124A.</a:t>
            </a:r>
          </a:p>
          <a:p>
            <a:endParaRPr lang="en-US" sz="1400" dirty="0"/>
          </a:p>
        </p:txBody>
      </p:sp>
      <p:sp>
        <p:nvSpPr>
          <p:cNvPr id="7" name="TextBox 6">
            <a:extLst>
              <a:ext uri="{FF2B5EF4-FFF2-40B4-BE49-F238E27FC236}">
                <a16:creationId xmlns:a16="http://schemas.microsoft.com/office/drawing/2014/main" id="{B606B809-7246-483F-95BC-4C8148DE3009}"/>
              </a:ext>
            </a:extLst>
          </p:cNvPr>
          <p:cNvSpPr txBox="1"/>
          <p:nvPr/>
        </p:nvSpPr>
        <p:spPr>
          <a:xfrm>
            <a:off x="0" y="0"/>
            <a:ext cx="11932920" cy="1446550"/>
          </a:xfrm>
          <a:prstGeom prst="rect">
            <a:avLst/>
          </a:prstGeom>
          <a:noFill/>
        </p:spPr>
        <p:txBody>
          <a:bodyPr wrap="square" rtlCol="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Pharmaceuticals in Landfill Leachate Disposed to Wastewater Treatment Plants</a:t>
            </a:r>
            <a:endParaRPr lang="en-US" sz="4400" dirty="0"/>
          </a:p>
        </p:txBody>
      </p:sp>
      <p:sp>
        <p:nvSpPr>
          <p:cNvPr id="6" name="Content Placeholder 2">
            <a:extLst>
              <a:ext uri="{FF2B5EF4-FFF2-40B4-BE49-F238E27FC236}">
                <a16:creationId xmlns:a16="http://schemas.microsoft.com/office/drawing/2014/main" id="{20EA570C-6348-4D4A-81EC-2D1E9362D3D4}"/>
              </a:ext>
            </a:extLst>
          </p:cNvPr>
          <p:cNvSpPr txBox="1">
            <a:spLocks/>
          </p:cNvSpPr>
          <p:nvPr/>
        </p:nvSpPr>
        <p:spPr>
          <a:xfrm>
            <a:off x="520861" y="1711012"/>
            <a:ext cx="11014751" cy="3380125"/>
          </a:xfrm>
        </p:spPr>
        <p:txBody>
          <a:bodyPr>
            <a:normAutofit fontScale="55000" lnSpcReduction="20000"/>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indent="-285750">
              <a:buFont typeface="Arial" panose="020B0604020202020204" pitchFamily="34" charset="0"/>
              <a:buChar char="•"/>
            </a:pPr>
            <a:r>
              <a:rPr lang="en-US" dirty="0"/>
              <a:t>Sampled final (after storage or treatment processes) landfill leachate from 22 landfills across the United States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Tested for 190 contaminants of emerging concern (CEC)</a:t>
            </a:r>
          </a:p>
          <a:p>
            <a:pPr marL="285750" indent="-285750">
              <a:buFont typeface="Arial" panose="020B0604020202020204" pitchFamily="34" charset="0"/>
              <a:buChar char="•"/>
            </a:pPr>
            <a:r>
              <a:rPr lang="en-US" dirty="0"/>
              <a:t>All samples detected CECs</a:t>
            </a:r>
          </a:p>
          <a:p>
            <a:pPr marL="285750" indent="-285750">
              <a:buFont typeface="Arial" panose="020B0604020202020204" pitchFamily="34" charset="0"/>
              <a:buChar char="•"/>
            </a:pPr>
            <a:r>
              <a:rPr lang="en-US" dirty="0"/>
              <a:t>Detected 101 different CECs: 43, prescription pharmaceuticals, 22 industrial chemicals, 15 household chemicals, and 12 nonprescription pharmaceuticals most frequently detected</a:t>
            </a:r>
          </a:p>
          <a:p>
            <a:pPr marL="285750" indent="-285750">
              <a:buFont typeface="Arial" panose="020B0604020202020204" pitchFamily="34" charset="0"/>
              <a:buChar char="•"/>
            </a:pPr>
            <a:r>
              <a:rPr lang="en-US" dirty="0"/>
              <a:t>Final leachate from active landfills had significantly greater CEC concentrations from modern lined landfills than unlined, closed landfills.</a:t>
            </a:r>
          </a:p>
          <a:p>
            <a:pPr marL="0" indent="0">
              <a:buFont typeface="Arial"/>
              <a:buNone/>
            </a:pPr>
            <a:endParaRPr lang="en-US" sz="2800" dirty="0"/>
          </a:p>
        </p:txBody>
      </p:sp>
    </p:spTree>
    <p:extLst>
      <p:ext uri="{BB962C8B-B14F-4D97-AF65-F5344CB8AC3E}">
        <p14:creationId xmlns:p14="http://schemas.microsoft.com/office/powerpoint/2010/main" val="66053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0C2008-8167-40AE-AE78-556B35A549AD}"/>
              </a:ext>
            </a:extLst>
          </p:cNvPr>
          <p:cNvSpPr txBox="1"/>
          <p:nvPr/>
        </p:nvSpPr>
        <p:spPr>
          <a:xfrm>
            <a:off x="1434592" y="5104468"/>
            <a:ext cx="9379712" cy="1815882"/>
          </a:xfrm>
          <a:prstGeom prst="rect">
            <a:avLst/>
          </a:prstGeom>
          <a:noFill/>
        </p:spPr>
        <p:txBody>
          <a:bodyPr wrap="square" rtlCol="0">
            <a:spAutoFit/>
          </a:bodyPr>
          <a:lstStyle/>
          <a:p>
            <a:r>
              <a:rPr lang="en-US" sz="1400" dirty="0"/>
              <a:t>SOURCE: </a:t>
            </a:r>
            <a:r>
              <a:rPr lang="en-US" sz="1400" dirty="0">
                <a:hlinkClick r:id="rId3"/>
              </a:rPr>
              <a:t>https://toxics.usgs.gov/highlights/2015-11-13-leachate_pathways.html</a:t>
            </a:r>
            <a:endParaRPr lang="en-US" sz="1400" dirty="0"/>
          </a:p>
          <a:p>
            <a:r>
              <a:rPr lang="en-US" sz="1400" dirty="0"/>
              <a:t>SOURCE: </a:t>
            </a:r>
            <a:r>
              <a:rPr lang="en-US" sz="1400" dirty="0" err="1"/>
              <a:t>Masoner</a:t>
            </a:r>
            <a:r>
              <a:rPr lang="en-US" sz="1400" dirty="0"/>
              <a:t>, J.R., </a:t>
            </a:r>
            <a:r>
              <a:rPr lang="en-US" sz="1400" dirty="0" err="1"/>
              <a:t>Kolpin</a:t>
            </a:r>
            <a:r>
              <a:rPr lang="en-US" sz="1400" dirty="0"/>
              <a:t>, D.W., Furlong, E.T., </a:t>
            </a:r>
            <a:r>
              <a:rPr lang="en-US" sz="1400" dirty="0" err="1"/>
              <a:t>Cozzarelli</a:t>
            </a:r>
            <a:r>
              <a:rPr lang="en-US" sz="1400" dirty="0"/>
              <a:t>, I.M., and Gray, J.L., 2015, </a:t>
            </a:r>
            <a:r>
              <a:rPr lang="en-US" sz="1400" dirty="0">
                <a:hlinkClick r:id="rId4"/>
              </a:rPr>
              <a:t>Landfill leachate as a mirror of today's disposable society--Pharmaceuticals and other contaminants of emerging concern in final leachate from landfills in the conterminous United States</a:t>
            </a:r>
            <a:r>
              <a:rPr lang="en-US" sz="1400" dirty="0"/>
              <a:t>: Environmental Toxicology and Chemistry, doi:10.1002/etc.3219 (Advanced Web release).</a:t>
            </a:r>
          </a:p>
          <a:p>
            <a:r>
              <a:rPr lang="en-US" sz="1400" dirty="0" err="1"/>
              <a:t>Masoner</a:t>
            </a:r>
            <a:r>
              <a:rPr lang="en-US" sz="1400" dirty="0"/>
              <a:t>, J.R., </a:t>
            </a:r>
            <a:r>
              <a:rPr lang="en-US" sz="1400" dirty="0" err="1"/>
              <a:t>Kolpin</a:t>
            </a:r>
            <a:r>
              <a:rPr lang="en-US" sz="1400" dirty="0"/>
              <a:t>, D.W., Furlong, E.T., </a:t>
            </a:r>
            <a:r>
              <a:rPr lang="en-US" sz="1400" dirty="0" err="1"/>
              <a:t>Cozzarelli</a:t>
            </a:r>
            <a:r>
              <a:rPr lang="en-US" sz="1400" dirty="0"/>
              <a:t>, I.M., Gray, J.L., and Schwab, E.A., 2014, </a:t>
            </a:r>
            <a:r>
              <a:rPr lang="en-US" sz="1400" dirty="0">
                <a:hlinkClick r:id="rId5"/>
              </a:rPr>
              <a:t>Contaminants of emerging concern in fresh leachate from landfills in the conterminous United States</a:t>
            </a:r>
            <a:r>
              <a:rPr lang="en-US" sz="1400" dirty="0"/>
              <a:t>: Environmental Science--Processes and Impacts, v. 16, no. 10, p. 2335-2354, doi:10.1039/C4EM00124A.</a:t>
            </a:r>
          </a:p>
          <a:p>
            <a:endParaRPr lang="en-US" sz="1400" dirty="0"/>
          </a:p>
        </p:txBody>
      </p:sp>
      <p:graphicFrame>
        <p:nvGraphicFramePr>
          <p:cNvPr id="5" name="Table 4">
            <a:extLst>
              <a:ext uri="{FF2B5EF4-FFF2-40B4-BE49-F238E27FC236}">
                <a16:creationId xmlns:a16="http://schemas.microsoft.com/office/drawing/2014/main" id="{94CB3BF8-B41A-498F-9939-7A23C651E7EB}"/>
              </a:ext>
            </a:extLst>
          </p:cNvPr>
          <p:cNvGraphicFramePr>
            <a:graphicFrameLocks noGrp="1"/>
          </p:cNvGraphicFramePr>
          <p:nvPr>
            <p:extLst/>
          </p:nvPr>
        </p:nvGraphicFramePr>
        <p:xfrm>
          <a:off x="1202944" y="1295912"/>
          <a:ext cx="9611360" cy="3471160"/>
        </p:xfrm>
        <a:graphic>
          <a:graphicData uri="http://schemas.openxmlformats.org/drawingml/2006/table">
            <a:tbl>
              <a:tblPr firstRow="1" bandRow="1">
                <a:tableStyleId>{5C22544A-7EE6-4342-B048-85BDC9FD1C3A}</a:tableStyleId>
              </a:tblPr>
              <a:tblGrid>
                <a:gridCol w="4805680">
                  <a:extLst>
                    <a:ext uri="{9D8B030D-6E8A-4147-A177-3AD203B41FA5}">
                      <a16:colId xmlns:a16="http://schemas.microsoft.com/office/drawing/2014/main" val="1445854165"/>
                    </a:ext>
                  </a:extLst>
                </a:gridCol>
                <a:gridCol w="4805680">
                  <a:extLst>
                    <a:ext uri="{9D8B030D-6E8A-4147-A177-3AD203B41FA5}">
                      <a16:colId xmlns:a16="http://schemas.microsoft.com/office/drawing/2014/main" val="3571926386"/>
                    </a:ext>
                  </a:extLst>
                </a:gridCol>
              </a:tblGrid>
              <a:tr h="495880">
                <a:tc>
                  <a:txBody>
                    <a:bodyPr/>
                    <a:lstStyle/>
                    <a:p>
                      <a:r>
                        <a:rPr lang="en-US" dirty="0"/>
                        <a:t>Most Frequent Detections:</a:t>
                      </a:r>
                    </a:p>
                  </a:txBody>
                  <a:tcPr/>
                </a:tc>
                <a:tc>
                  <a:txBody>
                    <a:bodyPr/>
                    <a:lstStyle/>
                    <a:p>
                      <a:endParaRPr lang="en-US" dirty="0"/>
                    </a:p>
                  </a:txBody>
                  <a:tcPr/>
                </a:tc>
                <a:extLst>
                  <a:ext uri="{0D108BD9-81ED-4DB2-BD59-A6C34878D82A}">
                    <a16:rowId xmlns:a16="http://schemas.microsoft.com/office/drawing/2014/main" val="2656078772"/>
                  </a:ext>
                </a:extLst>
              </a:tr>
              <a:tr h="495880">
                <a:tc>
                  <a:txBody>
                    <a:bodyPr/>
                    <a:lstStyle/>
                    <a:p>
                      <a:r>
                        <a:rPr lang="en-US" dirty="0"/>
                        <a:t>Lidocaine</a:t>
                      </a:r>
                    </a:p>
                  </a:txBody>
                  <a:tcPr/>
                </a:tc>
                <a:tc>
                  <a:txBody>
                    <a:bodyPr/>
                    <a:lstStyle/>
                    <a:p>
                      <a:r>
                        <a:rPr lang="en-US" dirty="0"/>
                        <a:t>Local anesthetic</a:t>
                      </a:r>
                    </a:p>
                  </a:txBody>
                  <a:tcPr/>
                </a:tc>
                <a:extLst>
                  <a:ext uri="{0D108BD9-81ED-4DB2-BD59-A6C34878D82A}">
                    <a16:rowId xmlns:a16="http://schemas.microsoft.com/office/drawing/2014/main" val="3924761820"/>
                  </a:ext>
                </a:extLst>
              </a:tr>
              <a:tr h="495880">
                <a:tc>
                  <a:txBody>
                    <a:bodyPr/>
                    <a:lstStyle/>
                    <a:p>
                      <a:r>
                        <a:rPr lang="en-US" dirty="0"/>
                        <a:t>Cotinine</a:t>
                      </a:r>
                    </a:p>
                  </a:txBody>
                  <a:tcPr/>
                </a:tc>
                <a:tc>
                  <a:txBody>
                    <a:bodyPr/>
                    <a:lstStyle/>
                    <a:p>
                      <a:r>
                        <a:rPr lang="en-US" dirty="0"/>
                        <a:t>Nicotine breakdown products</a:t>
                      </a:r>
                    </a:p>
                  </a:txBody>
                  <a:tcPr/>
                </a:tc>
                <a:extLst>
                  <a:ext uri="{0D108BD9-81ED-4DB2-BD59-A6C34878D82A}">
                    <a16:rowId xmlns:a16="http://schemas.microsoft.com/office/drawing/2014/main" val="2883192551"/>
                  </a:ext>
                </a:extLst>
              </a:tr>
              <a:tr h="495880">
                <a:tc>
                  <a:txBody>
                    <a:bodyPr/>
                    <a:lstStyle/>
                    <a:p>
                      <a:r>
                        <a:rPr lang="en-US" dirty="0"/>
                        <a:t>Carisoprodol</a:t>
                      </a:r>
                    </a:p>
                  </a:txBody>
                  <a:tcPr/>
                </a:tc>
                <a:tc>
                  <a:txBody>
                    <a:bodyPr/>
                    <a:lstStyle/>
                    <a:p>
                      <a:r>
                        <a:rPr lang="en-US" dirty="0"/>
                        <a:t>Muscle relaxant</a:t>
                      </a:r>
                    </a:p>
                  </a:txBody>
                  <a:tcPr/>
                </a:tc>
                <a:extLst>
                  <a:ext uri="{0D108BD9-81ED-4DB2-BD59-A6C34878D82A}">
                    <a16:rowId xmlns:a16="http://schemas.microsoft.com/office/drawing/2014/main" val="3222487412"/>
                  </a:ext>
                </a:extLst>
              </a:tr>
              <a:tr h="495880">
                <a:tc>
                  <a:txBody>
                    <a:bodyPr/>
                    <a:lstStyle/>
                    <a:p>
                      <a:r>
                        <a:rPr lang="en-US" dirty="0"/>
                        <a:t>Bisphenol A</a:t>
                      </a:r>
                    </a:p>
                  </a:txBody>
                  <a:tcPr/>
                </a:tc>
                <a:tc>
                  <a:txBody>
                    <a:bodyPr/>
                    <a:lstStyle/>
                    <a:p>
                      <a:r>
                        <a:rPr lang="en-US" dirty="0"/>
                        <a:t>Plastics component</a:t>
                      </a:r>
                    </a:p>
                  </a:txBody>
                  <a:tcPr/>
                </a:tc>
                <a:extLst>
                  <a:ext uri="{0D108BD9-81ED-4DB2-BD59-A6C34878D82A}">
                    <a16:rowId xmlns:a16="http://schemas.microsoft.com/office/drawing/2014/main" val="3750958265"/>
                  </a:ext>
                </a:extLst>
              </a:tr>
              <a:tr h="495880">
                <a:tc>
                  <a:txBody>
                    <a:bodyPr/>
                    <a:lstStyle/>
                    <a:p>
                      <a:r>
                        <a:rPr lang="en-US" dirty="0"/>
                        <a:t>carbamazepine</a:t>
                      </a:r>
                    </a:p>
                  </a:txBody>
                  <a:tcPr/>
                </a:tc>
                <a:tc>
                  <a:txBody>
                    <a:bodyPr/>
                    <a:lstStyle/>
                    <a:p>
                      <a:r>
                        <a:rPr lang="en-US" dirty="0"/>
                        <a:t>Anticonvulsant </a:t>
                      </a:r>
                    </a:p>
                  </a:txBody>
                  <a:tcPr/>
                </a:tc>
                <a:extLst>
                  <a:ext uri="{0D108BD9-81ED-4DB2-BD59-A6C34878D82A}">
                    <a16:rowId xmlns:a16="http://schemas.microsoft.com/office/drawing/2014/main" val="2545815734"/>
                  </a:ext>
                </a:extLst>
              </a:tr>
              <a:tr h="495880">
                <a:tc>
                  <a:txBody>
                    <a:bodyPr/>
                    <a:lstStyle/>
                    <a:p>
                      <a:r>
                        <a:rPr lang="en-US" dirty="0"/>
                        <a:t>DEET</a:t>
                      </a:r>
                    </a:p>
                  </a:txBody>
                  <a:tcPr/>
                </a:tc>
                <a:tc>
                  <a:txBody>
                    <a:bodyPr/>
                    <a:lstStyle/>
                    <a:p>
                      <a:r>
                        <a:rPr lang="en-US" dirty="0"/>
                        <a:t>Insect repellent </a:t>
                      </a:r>
                    </a:p>
                  </a:txBody>
                  <a:tcPr/>
                </a:tc>
                <a:extLst>
                  <a:ext uri="{0D108BD9-81ED-4DB2-BD59-A6C34878D82A}">
                    <a16:rowId xmlns:a16="http://schemas.microsoft.com/office/drawing/2014/main" val="3005721039"/>
                  </a:ext>
                </a:extLst>
              </a:tr>
            </a:tbl>
          </a:graphicData>
        </a:graphic>
      </p:graphicFrame>
      <p:sp>
        <p:nvSpPr>
          <p:cNvPr id="7" name="TextBox 6">
            <a:extLst>
              <a:ext uri="{FF2B5EF4-FFF2-40B4-BE49-F238E27FC236}">
                <a16:creationId xmlns:a16="http://schemas.microsoft.com/office/drawing/2014/main" id="{B606B809-7246-483F-95BC-4C8148DE3009}"/>
              </a:ext>
            </a:extLst>
          </p:cNvPr>
          <p:cNvSpPr txBox="1"/>
          <p:nvPr/>
        </p:nvSpPr>
        <p:spPr>
          <a:xfrm>
            <a:off x="0" y="0"/>
            <a:ext cx="11932920" cy="1446550"/>
          </a:xfrm>
          <a:prstGeom prst="rect">
            <a:avLst/>
          </a:prstGeom>
          <a:noFill/>
        </p:spPr>
        <p:txBody>
          <a:bodyPr wrap="square" rtlCol="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Pharmaceuticals in Landfill Leachate Disposed to Wastewater Treatment Plants</a:t>
            </a:r>
            <a:endParaRPr lang="en-US" sz="4400" dirty="0"/>
          </a:p>
        </p:txBody>
      </p:sp>
    </p:spTree>
    <p:extLst>
      <p:ext uri="{BB962C8B-B14F-4D97-AF65-F5344CB8AC3E}">
        <p14:creationId xmlns:p14="http://schemas.microsoft.com/office/powerpoint/2010/main" val="839708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3F1B8-8EC9-4179-838E-50B93ED4B539}"/>
              </a:ext>
            </a:extLst>
          </p:cNvPr>
          <p:cNvSpPr>
            <a:spLocks noGrp="1"/>
          </p:cNvSpPr>
          <p:nvPr>
            <p:ph idx="4294967295"/>
          </p:nvPr>
        </p:nvSpPr>
        <p:spPr>
          <a:xfrm>
            <a:off x="1645920" y="5931724"/>
            <a:ext cx="5151898" cy="926276"/>
          </a:xfrm>
        </p:spPr>
        <p:txBody>
          <a:bodyPr>
            <a:noAutofit/>
          </a:bodyPr>
          <a:lstStyle/>
          <a:p>
            <a:pPr marL="0" indent="0">
              <a:buNone/>
            </a:pPr>
            <a:r>
              <a:rPr lang="en-US" sz="1400" dirty="0"/>
              <a:t>USGS study: </a:t>
            </a:r>
            <a:r>
              <a:rPr lang="en-US" sz="1400" dirty="0">
                <a:hlinkClick r:id="rId3"/>
              </a:rPr>
              <a:t>Riverbank filtration potential of pharmaceuticals in a wastewater-impacted stream</a:t>
            </a:r>
            <a:r>
              <a:rPr lang="en-US" sz="1400" dirty="0"/>
              <a:t>: Environmental Pollution, 2014, v. 193, p. 173-180, doi:10.1016/j.envpol.2014.06.028.</a:t>
            </a:r>
          </a:p>
          <a:p>
            <a:endParaRPr lang="en-US" sz="1400" dirty="0"/>
          </a:p>
        </p:txBody>
      </p:sp>
      <p:sp>
        <p:nvSpPr>
          <p:cNvPr id="7" name="Rectangle 6">
            <a:extLst>
              <a:ext uri="{FF2B5EF4-FFF2-40B4-BE49-F238E27FC236}">
                <a16:creationId xmlns:a16="http://schemas.microsoft.com/office/drawing/2014/main" id="{95F35D38-6787-4566-8F3E-C9DD2FB81E32}"/>
              </a:ext>
            </a:extLst>
          </p:cNvPr>
          <p:cNvSpPr/>
          <p:nvPr/>
        </p:nvSpPr>
        <p:spPr>
          <a:xfrm>
            <a:off x="109728" y="0"/>
            <a:ext cx="11792713" cy="2123658"/>
          </a:xfrm>
          <a:prstGeom prst="rect">
            <a:avLst/>
          </a:prstGeom>
        </p:spPr>
        <p:txBody>
          <a:bodyPr wrap="square">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Pharmaceuticals Found in Treated Wastewater can be Transported from Surface Water to Groundwater</a:t>
            </a:r>
            <a:endParaRPr lang="en-US" sz="4400" dirty="0"/>
          </a:p>
        </p:txBody>
      </p:sp>
      <p:sp>
        <p:nvSpPr>
          <p:cNvPr id="6" name="Content Placeholder 2">
            <a:extLst>
              <a:ext uri="{FF2B5EF4-FFF2-40B4-BE49-F238E27FC236}">
                <a16:creationId xmlns:a16="http://schemas.microsoft.com/office/drawing/2014/main" id="{B7362983-BCB3-4248-84F3-5BB138F329C3}"/>
              </a:ext>
            </a:extLst>
          </p:cNvPr>
          <p:cNvSpPr txBox="1">
            <a:spLocks/>
          </p:cNvSpPr>
          <p:nvPr/>
        </p:nvSpPr>
        <p:spPr>
          <a:xfrm>
            <a:off x="588624" y="2255022"/>
            <a:ext cx="11014751" cy="3380125"/>
          </a:xfrm>
        </p:spPr>
        <p:txBody>
          <a:bodyPr>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endParaRPr lang="en-US" sz="2800" dirty="0"/>
          </a:p>
        </p:txBody>
      </p:sp>
      <p:sp>
        <p:nvSpPr>
          <p:cNvPr id="8" name="Content Placeholder 2">
            <a:extLst>
              <a:ext uri="{FF2B5EF4-FFF2-40B4-BE49-F238E27FC236}">
                <a16:creationId xmlns:a16="http://schemas.microsoft.com/office/drawing/2014/main" id="{9E119BDF-22F7-4D96-B9AD-6271EAF99088}"/>
              </a:ext>
            </a:extLst>
          </p:cNvPr>
          <p:cNvSpPr txBox="1">
            <a:spLocks/>
          </p:cNvSpPr>
          <p:nvPr/>
        </p:nvSpPr>
        <p:spPr>
          <a:xfrm>
            <a:off x="498708" y="2123658"/>
            <a:ext cx="11014751" cy="3380125"/>
          </a:xfrm>
        </p:spPr>
        <p:txBody>
          <a:bodyPr>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t>Wastewater effluent contributing 99 and 71 percent of the flow within creek sampled two periods, October and December of 2012</a:t>
            </a:r>
          </a:p>
          <a:p>
            <a:pPr marL="285750" indent="-285750">
              <a:buFont typeface="Arial" panose="020B0604020202020204" pitchFamily="34" charset="0"/>
              <a:buChar char="•"/>
            </a:pPr>
            <a:r>
              <a:rPr lang="en-US" sz="2800" dirty="0"/>
              <a:t>Stream and shallow groundwater samples collected and analyzed for 110 pharmaceuticals.</a:t>
            </a:r>
          </a:p>
          <a:p>
            <a:pPr marL="285750" indent="-285750">
              <a:buFont typeface="Arial" panose="020B0604020202020204" pitchFamily="34" charset="0"/>
              <a:buChar char="•"/>
            </a:pPr>
            <a:r>
              <a:rPr lang="en-US" sz="2800" dirty="0"/>
              <a:t>42 (Oct.) and 55 (Dec.) percent of samples detected pharmaceuticals</a:t>
            </a:r>
          </a:p>
          <a:p>
            <a:pPr marL="0" indent="0">
              <a:buFont typeface="Arial"/>
              <a:buNone/>
            </a:pPr>
            <a:endParaRPr lang="en-US" sz="1800" dirty="0"/>
          </a:p>
        </p:txBody>
      </p:sp>
    </p:spTree>
    <p:extLst>
      <p:ext uri="{BB962C8B-B14F-4D97-AF65-F5344CB8AC3E}">
        <p14:creationId xmlns:p14="http://schemas.microsoft.com/office/powerpoint/2010/main" val="1766692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3F1B8-8EC9-4179-838E-50B93ED4B539}"/>
              </a:ext>
            </a:extLst>
          </p:cNvPr>
          <p:cNvSpPr>
            <a:spLocks noGrp="1"/>
          </p:cNvSpPr>
          <p:nvPr>
            <p:ph idx="4294967295"/>
          </p:nvPr>
        </p:nvSpPr>
        <p:spPr>
          <a:xfrm>
            <a:off x="1645920" y="5931724"/>
            <a:ext cx="5151898" cy="926276"/>
          </a:xfrm>
        </p:spPr>
        <p:txBody>
          <a:bodyPr>
            <a:noAutofit/>
          </a:bodyPr>
          <a:lstStyle/>
          <a:p>
            <a:pPr marL="0" indent="0">
              <a:buNone/>
            </a:pPr>
            <a:r>
              <a:rPr lang="en-US" sz="1400" dirty="0"/>
              <a:t>USGS study: </a:t>
            </a:r>
            <a:r>
              <a:rPr lang="en-US" sz="1400" dirty="0">
                <a:hlinkClick r:id="rId3"/>
              </a:rPr>
              <a:t>Riverbank filtration potential of pharmaceuticals in a wastewater-impacted stream</a:t>
            </a:r>
            <a:r>
              <a:rPr lang="en-US" sz="1400" dirty="0"/>
              <a:t>: Environmental Pollution, 2014, v. 193, p. 173-180, doi:10.1016/j.envpol.2014.06.028.</a:t>
            </a:r>
          </a:p>
          <a:p>
            <a:endParaRPr lang="en-US" sz="1400" dirty="0"/>
          </a:p>
        </p:txBody>
      </p:sp>
      <p:pic>
        <p:nvPicPr>
          <p:cNvPr id="4" name="Picture 3">
            <a:extLst>
              <a:ext uri="{FF2B5EF4-FFF2-40B4-BE49-F238E27FC236}">
                <a16:creationId xmlns:a16="http://schemas.microsoft.com/office/drawing/2014/main" id="{3E3D287A-9F79-4488-8B81-E762CC197525}"/>
              </a:ext>
            </a:extLst>
          </p:cNvPr>
          <p:cNvPicPr>
            <a:picLocks noChangeAspect="1"/>
          </p:cNvPicPr>
          <p:nvPr/>
        </p:nvPicPr>
        <p:blipFill>
          <a:blip r:embed="rId4"/>
          <a:stretch>
            <a:fillRect/>
          </a:stretch>
        </p:blipFill>
        <p:spPr>
          <a:xfrm>
            <a:off x="1645920" y="2067756"/>
            <a:ext cx="5364869" cy="3961503"/>
          </a:xfrm>
          <a:prstGeom prst="rect">
            <a:avLst/>
          </a:prstGeom>
        </p:spPr>
      </p:pic>
      <p:pic>
        <p:nvPicPr>
          <p:cNvPr id="5" name="Picture 4">
            <a:extLst>
              <a:ext uri="{FF2B5EF4-FFF2-40B4-BE49-F238E27FC236}">
                <a16:creationId xmlns:a16="http://schemas.microsoft.com/office/drawing/2014/main" id="{3871AF37-D79B-41B7-845D-8962B5C2331E}"/>
              </a:ext>
            </a:extLst>
          </p:cNvPr>
          <p:cNvPicPr>
            <a:picLocks noChangeAspect="1"/>
          </p:cNvPicPr>
          <p:nvPr/>
        </p:nvPicPr>
        <p:blipFill>
          <a:blip r:embed="rId5"/>
          <a:stretch>
            <a:fillRect/>
          </a:stretch>
        </p:blipFill>
        <p:spPr>
          <a:xfrm>
            <a:off x="7223760" y="1799753"/>
            <a:ext cx="4532259" cy="4886797"/>
          </a:xfrm>
          <a:prstGeom prst="rect">
            <a:avLst/>
          </a:prstGeom>
        </p:spPr>
      </p:pic>
      <p:sp>
        <p:nvSpPr>
          <p:cNvPr id="7" name="Rectangle 6">
            <a:extLst>
              <a:ext uri="{FF2B5EF4-FFF2-40B4-BE49-F238E27FC236}">
                <a16:creationId xmlns:a16="http://schemas.microsoft.com/office/drawing/2014/main" id="{95F35D38-6787-4566-8F3E-C9DD2FB81E32}"/>
              </a:ext>
            </a:extLst>
          </p:cNvPr>
          <p:cNvSpPr/>
          <p:nvPr/>
        </p:nvSpPr>
        <p:spPr>
          <a:xfrm>
            <a:off x="109728" y="0"/>
            <a:ext cx="11792713" cy="2123658"/>
          </a:xfrm>
          <a:prstGeom prst="rect">
            <a:avLst/>
          </a:prstGeom>
        </p:spPr>
        <p:txBody>
          <a:bodyPr wrap="square">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Pharmaceuticals Found in Treated Wastewater can be Transported from Surface Water to Groundwater</a:t>
            </a:r>
            <a:endParaRPr lang="en-US" sz="4400" dirty="0"/>
          </a:p>
        </p:txBody>
      </p:sp>
    </p:spTree>
    <p:extLst>
      <p:ext uri="{BB962C8B-B14F-4D97-AF65-F5344CB8AC3E}">
        <p14:creationId xmlns:p14="http://schemas.microsoft.com/office/powerpoint/2010/main" val="745470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C6E8A-3D45-4AD4-B65A-9960AC709F28}"/>
              </a:ext>
            </a:extLst>
          </p:cNvPr>
          <p:cNvSpPr>
            <a:spLocks noGrp="1"/>
          </p:cNvSpPr>
          <p:nvPr>
            <p:ph type="title" idx="4294967295"/>
          </p:nvPr>
        </p:nvSpPr>
        <p:spPr>
          <a:xfrm>
            <a:off x="315664" y="276225"/>
            <a:ext cx="4010025" cy="1162050"/>
          </a:xfrm>
        </p:spPr>
        <p:txBody>
          <a:bodyPr>
            <a:normAutofit/>
          </a:bodyPr>
          <a:lstStyle/>
          <a:p>
            <a:pPr algn="l" defTabSz="914400"/>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ea typeface="+mn-ea"/>
                <a:cs typeface="+mn-cs"/>
              </a:rPr>
              <a:t>PerfluoroWhat</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ea typeface="+mn-ea"/>
                <a:cs typeface="+mn-cs"/>
              </a:rPr>
              <a:t>?</a:t>
            </a:r>
          </a:p>
        </p:txBody>
      </p:sp>
      <p:sp>
        <p:nvSpPr>
          <p:cNvPr id="7" name="Text Placeholder 6">
            <a:extLst>
              <a:ext uri="{FF2B5EF4-FFF2-40B4-BE49-F238E27FC236}">
                <a16:creationId xmlns:a16="http://schemas.microsoft.com/office/drawing/2014/main" id="{791BE09C-DFC9-4CCC-AAB9-A79D1C39C9AF}"/>
              </a:ext>
            </a:extLst>
          </p:cNvPr>
          <p:cNvSpPr>
            <a:spLocks noGrp="1"/>
          </p:cNvSpPr>
          <p:nvPr>
            <p:ph type="body" sz="half" idx="4294967295"/>
          </p:nvPr>
        </p:nvSpPr>
        <p:spPr>
          <a:xfrm>
            <a:off x="434340" y="1438275"/>
            <a:ext cx="5029200" cy="4733925"/>
          </a:xfrm>
        </p:spPr>
        <p:txBody>
          <a:bodyPr>
            <a:normAutofit/>
          </a:bodyPr>
          <a:lstStyle/>
          <a:p>
            <a:r>
              <a:rPr lang="en-US" sz="2800" dirty="0"/>
              <a:t>PFAS is a broad name for man-made industrial chemicals</a:t>
            </a:r>
          </a:p>
          <a:p>
            <a:pPr lvl="1"/>
            <a:r>
              <a:rPr lang="en-US" sz="2000" dirty="0"/>
              <a:t>Nonstick cookware, firefighting foams, food wrappers, stain and water resistant fabrics, household cleaners</a:t>
            </a:r>
            <a:endParaRPr lang="en-US" sz="2800" dirty="0"/>
          </a:p>
          <a:p>
            <a:r>
              <a:rPr lang="en-US" sz="2800" dirty="0"/>
              <a:t>These chemicals are</a:t>
            </a:r>
          </a:p>
          <a:p>
            <a:pPr lvl="1"/>
            <a:r>
              <a:rPr lang="en-US" sz="2400" dirty="0"/>
              <a:t>Oil and water repellent</a:t>
            </a:r>
          </a:p>
          <a:p>
            <a:pPr lvl="1"/>
            <a:r>
              <a:rPr lang="en-US" sz="2400" dirty="0"/>
              <a:t>Extremely persistent</a:t>
            </a:r>
          </a:p>
          <a:p>
            <a:pPr lvl="1"/>
            <a:r>
              <a:rPr lang="en-US" sz="2400" dirty="0"/>
              <a:t>Bioaccumulate</a:t>
            </a:r>
          </a:p>
          <a:p>
            <a:endParaRPr lang="en-US" dirty="0"/>
          </a:p>
        </p:txBody>
      </p:sp>
      <p:pic>
        <p:nvPicPr>
          <p:cNvPr id="5" name="Picture 4">
            <a:extLst>
              <a:ext uri="{FF2B5EF4-FFF2-40B4-BE49-F238E27FC236}">
                <a16:creationId xmlns:a16="http://schemas.microsoft.com/office/drawing/2014/main" id="{05195F25-61B9-463E-9C6B-6035824FDAEE}"/>
              </a:ext>
            </a:extLst>
          </p:cNvPr>
          <p:cNvPicPr>
            <a:picLocks noChangeAspect="1"/>
          </p:cNvPicPr>
          <p:nvPr/>
        </p:nvPicPr>
        <p:blipFill>
          <a:blip r:embed="rId3"/>
          <a:stretch>
            <a:fillRect/>
          </a:stretch>
        </p:blipFill>
        <p:spPr>
          <a:xfrm>
            <a:off x="4946259" y="292526"/>
            <a:ext cx="3247395" cy="2047907"/>
          </a:xfrm>
          <a:prstGeom prst="rect">
            <a:avLst/>
          </a:prstGeom>
        </p:spPr>
      </p:pic>
      <p:sp>
        <p:nvSpPr>
          <p:cNvPr id="6" name="TextBox 5">
            <a:extLst>
              <a:ext uri="{FF2B5EF4-FFF2-40B4-BE49-F238E27FC236}">
                <a16:creationId xmlns:a16="http://schemas.microsoft.com/office/drawing/2014/main" id="{2DB26FB2-EFD6-47D0-AB8C-2CD86CAC290D}"/>
              </a:ext>
            </a:extLst>
          </p:cNvPr>
          <p:cNvSpPr txBox="1"/>
          <p:nvPr/>
        </p:nvSpPr>
        <p:spPr>
          <a:xfrm>
            <a:off x="5972852" y="5473005"/>
            <a:ext cx="4819517" cy="1384995"/>
          </a:xfrm>
          <a:prstGeom prst="rect">
            <a:avLst/>
          </a:prstGeom>
          <a:noFill/>
        </p:spPr>
        <p:txBody>
          <a:bodyPr wrap="square" rtlCol="0">
            <a:spAutoFit/>
          </a:bodyPr>
          <a:lstStyle/>
          <a:p>
            <a:r>
              <a:rPr lang="en-US" sz="1400" dirty="0"/>
              <a:t>Photo sources:  </a:t>
            </a:r>
            <a:r>
              <a:rPr lang="en-US" sz="1400" dirty="0">
                <a:hlinkClick r:id="rId4"/>
              </a:rPr>
              <a:t>https://www.rnz.co.nz/news/environment/397591/banned-firefighting-foam-found-at-port-taranaki-dunedin-airport</a:t>
            </a:r>
            <a:endParaRPr lang="en-US" sz="1400" dirty="0"/>
          </a:p>
          <a:p>
            <a:r>
              <a:rPr lang="en-US" sz="1400" dirty="0">
                <a:hlinkClick r:id="rId5"/>
              </a:rPr>
              <a:t>https://chemicalwatch.com/76146/precise-genx-mechanism-of-toxicity-eludes-epa-scientists</a:t>
            </a:r>
            <a:endParaRPr lang="en-US" sz="1400" dirty="0"/>
          </a:p>
          <a:p>
            <a:endParaRPr lang="en-US" sz="1400" dirty="0"/>
          </a:p>
        </p:txBody>
      </p:sp>
      <p:pic>
        <p:nvPicPr>
          <p:cNvPr id="10" name="Picture 9">
            <a:extLst>
              <a:ext uri="{FF2B5EF4-FFF2-40B4-BE49-F238E27FC236}">
                <a16:creationId xmlns:a16="http://schemas.microsoft.com/office/drawing/2014/main" id="{C7CB4119-C0E8-42C6-ACA1-718208516298}"/>
              </a:ext>
            </a:extLst>
          </p:cNvPr>
          <p:cNvPicPr>
            <a:picLocks noChangeAspect="1"/>
          </p:cNvPicPr>
          <p:nvPr/>
        </p:nvPicPr>
        <p:blipFill>
          <a:blip r:embed="rId6"/>
          <a:stretch>
            <a:fillRect/>
          </a:stretch>
        </p:blipFill>
        <p:spPr>
          <a:xfrm>
            <a:off x="5972852" y="2476127"/>
            <a:ext cx="4502551" cy="2996243"/>
          </a:xfrm>
          <a:prstGeom prst="rect">
            <a:avLst/>
          </a:prstGeom>
        </p:spPr>
      </p:pic>
      <p:pic>
        <p:nvPicPr>
          <p:cNvPr id="8" name="Content Placeholder 7">
            <a:extLst>
              <a:ext uri="{FF2B5EF4-FFF2-40B4-BE49-F238E27FC236}">
                <a16:creationId xmlns:a16="http://schemas.microsoft.com/office/drawing/2014/main" id="{E08BF0F6-7148-42F1-8C56-82D1B529EA70}"/>
              </a:ext>
            </a:extLst>
          </p:cNvPr>
          <p:cNvPicPr>
            <a:picLocks noGrp="1" noChangeAspect="1"/>
          </p:cNvPicPr>
          <p:nvPr>
            <p:ph idx="4294967295"/>
          </p:nvPr>
        </p:nvPicPr>
        <p:blipFill>
          <a:blip r:embed="rId7"/>
          <a:stretch>
            <a:fillRect/>
          </a:stretch>
        </p:blipFill>
        <p:spPr>
          <a:xfrm>
            <a:off x="8319002" y="210931"/>
            <a:ext cx="3609975" cy="3609975"/>
          </a:xfrm>
          <a:prstGeom prst="rect">
            <a:avLst/>
          </a:prstGeom>
        </p:spPr>
      </p:pic>
    </p:spTree>
    <p:extLst>
      <p:ext uri="{BB962C8B-B14F-4D97-AF65-F5344CB8AC3E}">
        <p14:creationId xmlns:p14="http://schemas.microsoft.com/office/powerpoint/2010/main" val="221884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1EB40F-D211-4231-AF3F-DDB334DFF1DA}"/>
              </a:ext>
            </a:extLst>
          </p:cNvPr>
          <p:cNvSpPr>
            <a:spLocks noGrp="1"/>
          </p:cNvSpPr>
          <p:nvPr>
            <p:ph type="body" idx="4294967295"/>
          </p:nvPr>
        </p:nvSpPr>
        <p:spPr>
          <a:xfrm>
            <a:off x="0" y="341313"/>
            <a:ext cx="11545824" cy="853503"/>
          </a:xfrm>
        </p:spPr>
        <p:txBody>
          <a:bodyPr/>
          <a:lstStyle/>
          <a:p>
            <a:pPr marL="0" indent="0" algn="ctr">
              <a:buNone/>
            </a:pP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Potential Health Effects</a:t>
            </a:r>
            <a:endParaRPr lang="en-US" sz="4400" b="1" dirty="0"/>
          </a:p>
        </p:txBody>
      </p:sp>
      <p:sp>
        <p:nvSpPr>
          <p:cNvPr id="3" name="Content Placeholder 2">
            <a:extLst>
              <a:ext uri="{FF2B5EF4-FFF2-40B4-BE49-F238E27FC236}">
                <a16:creationId xmlns:a16="http://schemas.microsoft.com/office/drawing/2014/main" id="{980287D9-7A01-406F-AC5D-FDD5F4B94814}"/>
              </a:ext>
            </a:extLst>
          </p:cNvPr>
          <p:cNvSpPr>
            <a:spLocks noGrp="1"/>
          </p:cNvSpPr>
          <p:nvPr>
            <p:ph sz="quarter" idx="4294967295"/>
          </p:nvPr>
        </p:nvSpPr>
        <p:spPr>
          <a:xfrm>
            <a:off x="365760" y="1450848"/>
            <a:ext cx="11728704" cy="4474147"/>
          </a:xfrm>
        </p:spPr>
        <p:txBody>
          <a:bodyPr/>
          <a:lstStyle/>
          <a:p>
            <a:r>
              <a:rPr lang="en-US" sz="2400" dirty="0"/>
              <a:t>Studies associate PFOS and PFOA in exposure with high cholesterol, thyroid disorders, preeclampsia, and testicular and kidney cancer, reproductive and developmental effects.</a:t>
            </a:r>
          </a:p>
          <a:p>
            <a:endParaRPr lang="en-US" sz="2400" dirty="0"/>
          </a:p>
          <a:p>
            <a:r>
              <a:rPr lang="en-US" sz="2400" dirty="0"/>
              <a:t>Confirmed animal carcinogen at parts per trillion level</a:t>
            </a:r>
          </a:p>
          <a:p>
            <a:pPr lvl="1"/>
            <a:r>
              <a:rPr lang="en-US" sz="2400" dirty="0"/>
              <a:t>That is equivalent to 1 ounce in 7.5 billion gallons of water</a:t>
            </a:r>
          </a:p>
          <a:p>
            <a:pPr lvl="1"/>
            <a:endParaRPr lang="en-US" sz="2400" dirty="0"/>
          </a:p>
          <a:p>
            <a:r>
              <a:rPr lang="en-US" sz="2400" dirty="0"/>
              <a:t>In blood of general human and wildlife population</a:t>
            </a:r>
          </a:p>
          <a:p>
            <a:endParaRPr lang="en-US" sz="2400" dirty="0"/>
          </a:p>
          <a:p>
            <a:pPr marL="0" indent="0">
              <a:buNone/>
            </a:pPr>
            <a:r>
              <a:rPr lang="en-US" sz="2400" dirty="0"/>
              <a:t>USEPA Fact Sheet: </a:t>
            </a:r>
            <a:r>
              <a:rPr lang="en-US" sz="2400" dirty="0">
                <a:hlinkClick r:id="rId3"/>
              </a:rPr>
              <a:t>https://www.epa.gov/sites/production/files/2017-12/documents/ffrrofactsheet_contaminants_pfos_pfoa_11-20-17_508_0.pdf</a:t>
            </a:r>
            <a:endParaRPr lang="en-US" sz="2400" dirty="0"/>
          </a:p>
          <a:p>
            <a:endParaRPr lang="en-US" sz="2400" dirty="0"/>
          </a:p>
        </p:txBody>
      </p:sp>
    </p:spTree>
    <p:extLst>
      <p:ext uri="{BB962C8B-B14F-4D97-AF65-F5344CB8AC3E}">
        <p14:creationId xmlns:p14="http://schemas.microsoft.com/office/powerpoint/2010/main" val="3406329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31BD03-E60F-48CF-9757-C2167DCA0DBD}"/>
              </a:ext>
            </a:extLst>
          </p:cNvPr>
          <p:cNvSpPr>
            <a:spLocks noGrp="1"/>
          </p:cNvSpPr>
          <p:nvPr>
            <p:ph type="title" idx="4294967295"/>
          </p:nvPr>
        </p:nvSpPr>
        <p:spPr>
          <a:xfrm>
            <a:off x="640080" y="628015"/>
            <a:ext cx="10892790" cy="1447800"/>
          </a:xfrm>
        </p:spPr>
        <p:txBody>
          <a:bodyPr/>
          <a:lstStyle/>
          <a:p>
            <a:pPr algn="l"/>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ea typeface="+mn-ea"/>
                <a:cs typeface="+mn-cs"/>
              </a:rPr>
              <a:t>Are PFOS and PFOAs regulated?</a:t>
            </a:r>
            <a:b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ea typeface="+mn-ea"/>
                <a:cs typeface="+mn-cs"/>
              </a:rPr>
            </a:b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ea typeface="+mn-ea"/>
              <a:cs typeface="+mn-cs"/>
            </a:endParaRPr>
          </a:p>
        </p:txBody>
      </p:sp>
      <p:sp>
        <p:nvSpPr>
          <p:cNvPr id="8" name="Text Placeholder 7">
            <a:extLst>
              <a:ext uri="{FF2B5EF4-FFF2-40B4-BE49-F238E27FC236}">
                <a16:creationId xmlns:a16="http://schemas.microsoft.com/office/drawing/2014/main" id="{094CC07C-8B0D-4669-A69D-F49161603450}"/>
              </a:ext>
            </a:extLst>
          </p:cNvPr>
          <p:cNvSpPr>
            <a:spLocks noGrp="1"/>
          </p:cNvSpPr>
          <p:nvPr>
            <p:ph type="body" sz="half" idx="4294967295"/>
          </p:nvPr>
        </p:nvSpPr>
        <p:spPr>
          <a:xfrm>
            <a:off x="847725" y="1784350"/>
            <a:ext cx="4149091" cy="4216400"/>
          </a:xfrm>
        </p:spPr>
        <p:txBody>
          <a:bodyPr/>
          <a:lstStyle/>
          <a:p>
            <a:pPr marL="0" indent="0">
              <a:buNone/>
            </a:pPr>
            <a:r>
              <a:rPr lang="en-US" sz="2800" dirty="0"/>
              <a:t>Federally NOT regulated: NO Maximum Contaminant Level (MCL) established by USEPA</a:t>
            </a:r>
          </a:p>
          <a:p>
            <a:pPr marL="0" indent="0">
              <a:buNone/>
            </a:pPr>
            <a:endParaRPr lang="en-US" sz="2800" dirty="0"/>
          </a:p>
          <a:p>
            <a:pPr marL="0" indent="0">
              <a:buNone/>
            </a:pPr>
            <a:r>
              <a:rPr lang="en-US" sz="2800" dirty="0"/>
              <a:t>Some States have established drinking water standards</a:t>
            </a:r>
          </a:p>
          <a:p>
            <a:pPr marL="0" indent="0">
              <a:buNone/>
            </a:pPr>
            <a:endParaRPr lang="en-US" sz="2800" dirty="0"/>
          </a:p>
          <a:p>
            <a:endParaRPr lang="en-US" sz="1800" dirty="0"/>
          </a:p>
        </p:txBody>
      </p:sp>
      <p:pic>
        <p:nvPicPr>
          <p:cNvPr id="4" name="Picture 3">
            <a:extLst>
              <a:ext uri="{FF2B5EF4-FFF2-40B4-BE49-F238E27FC236}">
                <a16:creationId xmlns:a16="http://schemas.microsoft.com/office/drawing/2014/main" id="{8C6A53C5-7A55-47A0-AE43-C578A676C615}"/>
              </a:ext>
            </a:extLst>
          </p:cNvPr>
          <p:cNvPicPr>
            <a:picLocks noChangeAspect="1"/>
          </p:cNvPicPr>
          <p:nvPr/>
        </p:nvPicPr>
        <p:blipFill>
          <a:blip r:embed="rId3"/>
          <a:stretch>
            <a:fillRect/>
          </a:stretch>
        </p:blipFill>
        <p:spPr>
          <a:xfrm>
            <a:off x="5238750" y="1959109"/>
            <a:ext cx="6701456" cy="3504431"/>
          </a:xfrm>
          <a:prstGeom prst="rect">
            <a:avLst/>
          </a:prstGeom>
        </p:spPr>
      </p:pic>
    </p:spTree>
    <p:extLst>
      <p:ext uri="{BB962C8B-B14F-4D97-AF65-F5344CB8AC3E}">
        <p14:creationId xmlns:p14="http://schemas.microsoft.com/office/powerpoint/2010/main" val="2744189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649AE3-BB66-4701-A95F-DF08192171D8}"/>
              </a:ext>
            </a:extLst>
          </p:cNvPr>
          <p:cNvPicPr>
            <a:picLocks noChangeAspect="1"/>
          </p:cNvPicPr>
          <p:nvPr/>
        </p:nvPicPr>
        <p:blipFill>
          <a:blip r:embed="rId3"/>
          <a:stretch>
            <a:fillRect/>
          </a:stretch>
        </p:blipFill>
        <p:spPr>
          <a:xfrm>
            <a:off x="1051559" y="1063954"/>
            <a:ext cx="10224811" cy="5042373"/>
          </a:xfrm>
          <a:prstGeom prst="rect">
            <a:avLst/>
          </a:prstGeom>
        </p:spPr>
      </p:pic>
      <p:sp>
        <p:nvSpPr>
          <p:cNvPr id="3" name="TextBox 2">
            <a:extLst>
              <a:ext uri="{FF2B5EF4-FFF2-40B4-BE49-F238E27FC236}">
                <a16:creationId xmlns:a16="http://schemas.microsoft.com/office/drawing/2014/main" id="{9DE7A9E8-AE9A-4C2E-A67D-290CDCE9F78A}"/>
              </a:ext>
            </a:extLst>
          </p:cNvPr>
          <p:cNvSpPr txBox="1"/>
          <p:nvPr/>
        </p:nvSpPr>
        <p:spPr>
          <a:xfrm>
            <a:off x="2430050" y="6111240"/>
            <a:ext cx="7756162" cy="369332"/>
          </a:xfrm>
          <a:prstGeom prst="rect">
            <a:avLst/>
          </a:prstGeom>
          <a:noFill/>
        </p:spPr>
        <p:txBody>
          <a:bodyPr wrap="none" rtlCol="0">
            <a:spAutoFit/>
          </a:bodyPr>
          <a:lstStyle/>
          <a:p>
            <a:r>
              <a:rPr lang="en-US" dirty="0"/>
              <a:t>Source: </a:t>
            </a:r>
            <a:r>
              <a:rPr lang="en-US" dirty="0">
                <a:hlinkClick r:id="rId4"/>
              </a:rPr>
              <a:t>https://www.ewg.org/interactive-maps/2019_pfas_contamination/map/</a:t>
            </a:r>
            <a:endParaRPr lang="en-US" dirty="0"/>
          </a:p>
        </p:txBody>
      </p:sp>
      <p:sp>
        <p:nvSpPr>
          <p:cNvPr id="5" name="TextBox 4">
            <a:extLst>
              <a:ext uri="{FF2B5EF4-FFF2-40B4-BE49-F238E27FC236}">
                <a16:creationId xmlns:a16="http://schemas.microsoft.com/office/drawing/2014/main" id="{0C3E399E-CEC2-42BE-BA52-9563872DECC2}"/>
              </a:ext>
            </a:extLst>
          </p:cNvPr>
          <p:cNvSpPr txBox="1"/>
          <p:nvPr/>
        </p:nvSpPr>
        <p:spPr>
          <a:xfrm>
            <a:off x="0" y="0"/>
            <a:ext cx="12192000" cy="769441"/>
          </a:xfrm>
          <a:prstGeom prst="rect">
            <a:avLst/>
          </a:prstGeom>
          <a:noFill/>
        </p:spPr>
        <p:txBody>
          <a:bodyPr wrap="square" rtlCol="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PFAS Detected in Drinking Water and Groundwater</a:t>
            </a:r>
          </a:p>
        </p:txBody>
      </p:sp>
    </p:spTree>
    <p:extLst>
      <p:ext uri="{BB962C8B-B14F-4D97-AF65-F5344CB8AC3E}">
        <p14:creationId xmlns:p14="http://schemas.microsoft.com/office/powerpoint/2010/main" val="1594408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1DCE45-2B35-44FE-A1D8-C98281CB1C4E}"/>
              </a:ext>
            </a:extLst>
          </p:cNvPr>
          <p:cNvSpPr>
            <a:spLocks noGrp="1"/>
          </p:cNvSpPr>
          <p:nvPr>
            <p:ph idx="4294967295"/>
          </p:nvPr>
        </p:nvSpPr>
        <p:spPr>
          <a:xfrm>
            <a:off x="1097280" y="1487424"/>
            <a:ext cx="10241280" cy="4474464"/>
          </a:xfrm>
        </p:spPr>
        <p:txBody>
          <a:bodyPr/>
          <a:lstStyle/>
          <a:p>
            <a:endParaRPr lang="en-US" sz="3200" dirty="0"/>
          </a:p>
          <a:p>
            <a:r>
              <a:rPr lang="en-US" sz="3200" dirty="0"/>
              <a:t>Pharmaceuticals</a:t>
            </a:r>
          </a:p>
          <a:p>
            <a:r>
              <a:rPr lang="en-US" sz="3200" dirty="0" err="1"/>
              <a:t>Perfluoroalkanes</a:t>
            </a:r>
            <a:endParaRPr lang="en-US" sz="3200" dirty="0"/>
          </a:p>
          <a:p>
            <a:r>
              <a:rPr lang="en-US" sz="3200" dirty="0"/>
              <a:t>Microplastics </a:t>
            </a:r>
          </a:p>
          <a:p>
            <a:endParaRPr lang="en-US" sz="3200" dirty="0"/>
          </a:p>
        </p:txBody>
      </p:sp>
      <p:sp>
        <p:nvSpPr>
          <p:cNvPr id="4" name="TextBox 3">
            <a:extLst>
              <a:ext uri="{FF2B5EF4-FFF2-40B4-BE49-F238E27FC236}">
                <a16:creationId xmlns:a16="http://schemas.microsoft.com/office/drawing/2014/main" id="{FAB33A02-B910-4CE4-AD80-794B6A5AFF02}"/>
              </a:ext>
            </a:extLst>
          </p:cNvPr>
          <p:cNvSpPr txBox="1"/>
          <p:nvPr/>
        </p:nvSpPr>
        <p:spPr>
          <a:xfrm>
            <a:off x="573024" y="227330"/>
            <a:ext cx="11033760" cy="769441"/>
          </a:xfrm>
          <a:prstGeom prst="rect">
            <a:avLst/>
          </a:prstGeom>
          <a:noFill/>
        </p:spPr>
        <p:txBody>
          <a:bodyPr wrap="square" rtlCol="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OVERVIEW</a:t>
            </a:r>
            <a:r>
              <a:rPr lang="en-US" sz="2400" dirty="0"/>
              <a:t>	</a:t>
            </a:r>
          </a:p>
        </p:txBody>
      </p:sp>
    </p:spTree>
    <p:extLst>
      <p:ext uri="{BB962C8B-B14F-4D97-AF65-F5344CB8AC3E}">
        <p14:creationId xmlns:p14="http://schemas.microsoft.com/office/powerpoint/2010/main" val="1091282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EAD566-FC54-4A2D-8DC1-5B13DB0C737C}"/>
              </a:ext>
            </a:extLst>
          </p:cNvPr>
          <p:cNvSpPr txBox="1"/>
          <p:nvPr/>
        </p:nvSpPr>
        <p:spPr>
          <a:xfrm>
            <a:off x="1836420" y="281940"/>
            <a:ext cx="7528560" cy="769441"/>
          </a:xfrm>
          <a:prstGeom prst="rect">
            <a:avLst/>
          </a:prstGeom>
          <a:noFill/>
        </p:spPr>
        <p:txBody>
          <a:bodyPr wrap="square" rtlCol="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Illinois PFAS Study</a:t>
            </a:r>
            <a:endParaRPr lang="en-US" sz="4400" dirty="0"/>
          </a:p>
        </p:txBody>
      </p:sp>
      <p:sp>
        <p:nvSpPr>
          <p:cNvPr id="8" name="TextBox 7">
            <a:extLst>
              <a:ext uri="{FF2B5EF4-FFF2-40B4-BE49-F238E27FC236}">
                <a16:creationId xmlns:a16="http://schemas.microsoft.com/office/drawing/2014/main" id="{2207A830-69C2-4FC3-8810-489CD4F8E8C7}"/>
              </a:ext>
            </a:extLst>
          </p:cNvPr>
          <p:cNvSpPr txBox="1"/>
          <p:nvPr/>
        </p:nvSpPr>
        <p:spPr>
          <a:xfrm>
            <a:off x="868680" y="1950720"/>
            <a:ext cx="11003280"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Illinois Environmental Protection Agency is testing municipal water supplies for PFAS compounds throughout the State (2020-2021).</a:t>
            </a:r>
          </a:p>
          <a:p>
            <a:pPr marL="285750" indent="-285750">
              <a:buFont typeface="Arial" panose="020B0604020202020204" pitchFamily="34" charset="0"/>
              <a:buChar char="•"/>
            </a:pPr>
            <a:r>
              <a:rPr lang="en-US" sz="3200" dirty="0"/>
              <a:t>Illinois has not established a standard.</a:t>
            </a:r>
          </a:p>
          <a:p>
            <a:pPr marL="285750" indent="-285750">
              <a:buFont typeface="Arial" panose="020B0604020202020204" pitchFamily="34" charset="0"/>
              <a:buChar char="•"/>
            </a:pPr>
            <a:r>
              <a:rPr lang="en-US" sz="3200" dirty="0"/>
              <a:t>Defer to USEPA Lifetime Health Advisory of 70 nanograms per liter (ng/L) or parts per trillion (ppt).</a:t>
            </a:r>
          </a:p>
          <a:p>
            <a:endParaRPr lang="en-US" sz="3200" dirty="0"/>
          </a:p>
        </p:txBody>
      </p:sp>
      <p:sp>
        <p:nvSpPr>
          <p:cNvPr id="9" name="TextBox 8">
            <a:extLst>
              <a:ext uri="{FF2B5EF4-FFF2-40B4-BE49-F238E27FC236}">
                <a16:creationId xmlns:a16="http://schemas.microsoft.com/office/drawing/2014/main" id="{01D8CD2D-A9F8-4589-B8D9-2B6947F14105}"/>
              </a:ext>
            </a:extLst>
          </p:cNvPr>
          <p:cNvSpPr txBox="1"/>
          <p:nvPr/>
        </p:nvSpPr>
        <p:spPr>
          <a:xfrm>
            <a:off x="1645920" y="5406390"/>
            <a:ext cx="10226040" cy="646331"/>
          </a:xfrm>
          <a:prstGeom prst="rect">
            <a:avLst/>
          </a:prstGeom>
          <a:noFill/>
        </p:spPr>
        <p:txBody>
          <a:bodyPr wrap="square" rtlCol="0">
            <a:spAutoFit/>
          </a:bodyPr>
          <a:lstStyle/>
          <a:p>
            <a:r>
              <a:rPr lang="en-US" dirty="0"/>
              <a:t>Source: </a:t>
            </a:r>
            <a:r>
              <a:rPr lang="en-US" dirty="0">
                <a:hlinkClick r:id="rId3"/>
              </a:rPr>
              <a:t>https://pfas-1.itrcweb.org/wp-content/uploads/2018/01/pfas_fact_sheet_regulations__1_4_18.pdf</a:t>
            </a:r>
            <a:r>
              <a:rPr lang="en-US" dirty="0"/>
              <a:t> </a:t>
            </a:r>
          </a:p>
          <a:p>
            <a:endParaRPr lang="en-US" dirty="0"/>
          </a:p>
        </p:txBody>
      </p:sp>
    </p:spTree>
    <p:extLst>
      <p:ext uri="{BB962C8B-B14F-4D97-AF65-F5344CB8AC3E}">
        <p14:creationId xmlns:p14="http://schemas.microsoft.com/office/powerpoint/2010/main" val="3144762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43F9-F5BE-469C-B37B-924043E95DCA}"/>
              </a:ext>
            </a:extLst>
          </p:cNvPr>
          <p:cNvSpPr>
            <a:spLocks noGrp="1"/>
          </p:cNvSpPr>
          <p:nvPr>
            <p:ph type="title" idx="4294967295"/>
          </p:nvPr>
        </p:nvSpPr>
        <p:spPr>
          <a:xfrm>
            <a:off x="648929" y="85344"/>
            <a:ext cx="5264191" cy="2086413"/>
          </a:xfrm>
        </p:spPr>
        <p:txBody>
          <a:bodyPr vert="horz" lIns="91440" tIns="45720" rIns="91440" bIns="45720" rtlCol="0" anchor="ctr">
            <a:normAutofit/>
          </a:bodyPr>
          <a:lstStyle/>
          <a:p>
            <a:pPr algn="l" defTabSz="914400">
              <a:lnSpc>
                <a:spcPct val="90000"/>
              </a:lnSpc>
            </a:pP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Microplastics are Everywhere!</a:t>
            </a:r>
          </a:p>
        </p:txBody>
      </p:sp>
      <p:sp>
        <p:nvSpPr>
          <p:cNvPr id="4" name="Text Placeholder 3">
            <a:extLst>
              <a:ext uri="{FF2B5EF4-FFF2-40B4-BE49-F238E27FC236}">
                <a16:creationId xmlns:a16="http://schemas.microsoft.com/office/drawing/2014/main" id="{145F5629-405D-41FD-B315-9929ED67ABF1}"/>
              </a:ext>
            </a:extLst>
          </p:cNvPr>
          <p:cNvSpPr>
            <a:spLocks noGrp="1"/>
          </p:cNvSpPr>
          <p:nvPr>
            <p:ph type="body" sz="half" idx="4294967295"/>
          </p:nvPr>
        </p:nvSpPr>
        <p:spPr>
          <a:xfrm>
            <a:off x="639662" y="1816608"/>
            <a:ext cx="5136297" cy="4407211"/>
          </a:xfrm>
        </p:spPr>
        <p:txBody>
          <a:bodyPr vert="horz" lIns="91440" tIns="45720" rIns="91440" bIns="45720" rtlCol="0">
            <a:normAutofit fontScale="92500" lnSpcReduction="20000"/>
          </a:bodyPr>
          <a:lstStyle/>
          <a:p>
            <a:pPr indent="-228600">
              <a:lnSpc>
                <a:spcPct val="90000"/>
              </a:lnSpc>
              <a:buFont typeface="Arial" panose="020B0604020202020204" pitchFamily="34" charset="0"/>
              <a:buChar char="•"/>
            </a:pPr>
            <a:r>
              <a:rPr lang="en-US" sz="2400" dirty="0">
                <a:solidFill>
                  <a:srgbClr val="000000"/>
                </a:solidFill>
              </a:rPr>
              <a:t>Plastic does not biodegrade or breakdown into simple, digestible components. </a:t>
            </a:r>
          </a:p>
          <a:p>
            <a:pPr indent="-228600">
              <a:lnSpc>
                <a:spcPct val="90000"/>
              </a:lnSpc>
              <a:buFont typeface="Arial" panose="020B0604020202020204" pitchFamily="34" charset="0"/>
              <a:buChar char="•"/>
            </a:pPr>
            <a:endParaRPr lang="en-US" sz="2400" dirty="0">
              <a:solidFill>
                <a:srgbClr val="000000"/>
              </a:solidFill>
            </a:endParaRPr>
          </a:p>
          <a:p>
            <a:pPr indent="-228600">
              <a:lnSpc>
                <a:spcPct val="90000"/>
              </a:lnSpc>
              <a:buFont typeface="Arial" panose="020B0604020202020204" pitchFamily="34" charset="0"/>
              <a:buChar char="•"/>
            </a:pPr>
            <a:r>
              <a:rPr lang="en-US" sz="2400" dirty="0">
                <a:solidFill>
                  <a:srgbClr val="000000"/>
                </a:solidFill>
              </a:rPr>
              <a:t>Plastic simply breaks down into smaller and smaller plastic pieces, creating microplastics. </a:t>
            </a:r>
          </a:p>
          <a:p>
            <a:pPr indent="-228600" defTabSz="914400">
              <a:lnSpc>
                <a:spcPct val="90000"/>
              </a:lnSpc>
              <a:buFont typeface="Arial" panose="020B0604020202020204" pitchFamily="34" charset="0"/>
              <a:buChar char="•"/>
            </a:pPr>
            <a:endParaRPr lang="en-US" sz="2700" dirty="0"/>
          </a:p>
          <a:p>
            <a:pPr indent="-228600" defTabSz="914400">
              <a:lnSpc>
                <a:spcPct val="90000"/>
              </a:lnSpc>
              <a:buFont typeface="Arial" panose="020B0604020202020204" pitchFamily="34" charset="0"/>
              <a:buChar char="•"/>
            </a:pPr>
            <a:r>
              <a:rPr lang="en-US" sz="2700" dirty="0"/>
              <a:t>Samples collected from the St. Croix and Mississippi Rivers from water, sediment, fish, and mussels ALL contained microplastics.</a:t>
            </a:r>
          </a:p>
          <a:p>
            <a:pPr indent="-228600" defTabSz="914400">
              <a:lnSpc>
                <a:spcPct val="90000"/>
              </a:lnSpc>
              <a:buFont typeface="Arial" panose="020B0604020202020204" pitchFamily="34" charset="0"/>
              <a:buChar char="•"/>
            </a:pPr>
            <a:endParaRPr lang="en-US" sz="2700" dirty="0"/>
          </a:p>
          <a:p>
            <a:pPr indent="-228600" defTabSz="914400">
              <a:lnSpc>
                <a:spcPct val="90000"/>
              </a:lnSpc>
              <a:buFont typeface="Arial" panose="020B0604020202020204" pitchFamily="34" charset="0"/>
              <a:buChar char="•"/>
            </a:pPr>
            <a:r>
              <a:rPr lang="en-US" sz="2700" dirty="0"/>
              <a:t>Fibers were most abundant, 86 to 93 percent in the samples. </a:t>
            </a:r>
          </a:p>
          <a:p>
            <a:pPr indent="-228600" defTabSz="914400">
              <a:lnSpc>
                <a:spcPct val="90000"/>
              </a:lnSpc>
              <a:buFont typeface="Arial" panose="020B0604020202020204" pitchFamily="34" charset="0"/>
              <a:buChar char="•"/>
            </a:pPr>
            <a:endParaRPr lang="en-US" sz="2700" dirty="0"/>
          </a:p>
        </p:txBody>
      </p:sp>
      <p:pic>
        <p:nvPicPr>
          <p:cNvPr id="5" name="Content Placeholder 4">
            <a:extLst>
              <a:ext uri="{FF2B5EF4-FFF2-40B4-BE49-F238E27FC236}">
                <a16:creationId xmlns:a16="http://schemas.microsoft.com/office/drawing/2014/main" id="{813F5F1D-EE37-417B-8D4E-4D3BEEBBE83F}"/>
              </a:ext>
            </a:extLst>
          </p:cNvPr>
          <p:cNvPicPr>
            <a:picLocks noGrp="1" noChangeAspect="1"/>
          </p:cNvPicPr>
          <p:nvPr>
            <p:ph idx="4294967295"/>
          </p:nvPr>
        </p:nvPicPr>
        <p:blipFill rotWithShape="1">
          <a:blip r:embed="rId3"/>
          <a:srcRect r="978" b="3"/>
          <a:stretch/>
        </p:blipFill>
        <p:spPr>
          <a:xfrm>
            <a:off x="6090613" y="310898"/>
            <a:ext cx="5461724" cy="5577837"/>
          </a:xfrm>
          <a:prstGeom prst="rect">
            <a:avLst/>
          </a:prstGeom>
          <a:effectLst/>
        </p:spPr>
      </p:pic>
      <p:sp>
        <p:nvSpPr>
          <p:cNvPr id="6" name="TextBox 5">
            <a:extLst>
              <a:ext uri="{FF2B5EF4-FFF2-40B4-BE49-F238E27FC236}">
                <a16:creationId xmlns:a16="http://schemas.microsoft.com/office/drawing/2014/main" id="{25B40400-0B11-4154-AEA2-18B1E31BDC34}"/>
              </a:ext>
            </a:extLst>
          </p:cNvPr>
          <p:cNvSpPr txBox="1"/>
          <p:nvPr/>
        </p:nvSpPr>
        <p:spPr>
          <a:xfrm>
            <a:off x="6090612" y="5888735"/>
            <a:ext cx="5452458" cy="923330"/>
          </a:xfrm>
          <a:prstGeom prst="rect">
            <a:avLst/>
          </a:prstGeom>
          <a:noFill/>
        </p:spPr>
        <p:txBody>
          <a:bodyPr wrap="square" rtlCol="0">
            <a:spAutoFit/>
          </a:bodyPr>
          <a:lstStyle/>
          <a:p>
            <a:r>
              <a:rPr lang="en-US" dirty="0">
                <a:hlinkClick r:id="rId4"/>
              </a:rPr>
              <a:t>https://irma.nps.gov/DataStore/DownloadFile/577360</a:t>
            </a:r>
            <a:endParaRPr lang="en-US" dirty="0"/>
          </a:p>
          <a:p>
            <a:r>
              <a:rPr lang="en-US" dirty="0">
                <a:hlinkClick r:id="rId5"/>
              </a:rPr>
              <a:t>https://www.sciencebase.gov/catalog/item/58e7d00ae4b09da6799c0f8a</a:t>
            </a:r>
            <a:endParaRPr lang="en-US" dirty="0"/>
          </a:p>
        </p:txBody>
      </p:sp>
    </p:spTree>
    <p:extLst>
      <p:ext uri="{BB962C8B-B14F-4D97-AF65-F5344CB8AC3E}">
        <p14:creationId xmlns:p14="http://schemas.microsoft.com/office/powerpoint/2010/main" val="1944575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522A792-73D9-4ECB-A214-FF261406BDC6}"/>
              </a:ext>
            </a:extLst>
          </p:cNvPr>
          <p:cNvSpPr>
            <a:spLocks noGrp="1"/>
          </p:cNvSpPr>
          <p:nvPr>
            <p:ph type="body" sz="half" idx="4294967295"/>
          </p:nvPr>
        </p:nvSpPr>
        <p:spPr>
          <a:xfrm>
            <a:off x="660720" y="2121408"/>
            <a:ext cx="6048689" cy="3671451"/>
          </a:xfrm>
        </p:spPr>
        <p:txBody>
          <a:bodyPr/>
          <a:lstStyle/>
          <a:p>
            <a:r>
              <a:rPr lang="en-US" sz="2800" dirty="0"/>
              <a:t>12% of freshwater fish have ingested plastic particles</a:t>
            </a:r>
          </a:p>
          <a:p>
            <a:r>
              <a:rPr lang="en-US" sz="2800" dirty="0"/>
              <a:t>50 – 90 particles per serving of oysters and mussels</a:t>
            </a:r>
            <a:endParaRPr lang="en-US" sz="2400" dirty="0"/>
          </a:p>
          <a:p>
            <a:r>
              <a:rPr lang="en-US" sz="2800" dirty="0"/>
              <a:t>Hazards are physical, carcinogenic, and endocrine disruption</a:t>
            </a:r>
          </a:p>
          <a:p>
            <a:endParaRPr lang="en-US" sz="2000" dirty="0"/>
          </a:p>
        </p:txBody>
      </p:sp>
      <p:pic>
        <p:nvPicPr>
          <p:cNvPr id="12" name="Content Placeholder 6">
            <a:extLst>
              <a:ext uri="{FF2B5EF4-FFF2-40B4-BE49-F238E27FC236}">
                <a16:creationId xmlns:a16="http://schemas.microsoft.com/office/drawing/2014/main" id="{63A97A37-CC86-4BA9-AB1F-DB745D4C3141}"/>
              </a:ext>
            </a:extLst>
          </p:cNvPr>
          <p:cNvPicPr>
            <a:picLocks noGrp="1" noChangeAspect="1"/>
          </p:cNvPicPr>
          <p:nvPr>
            <p:ph idx="4294967295"/>
          </p:nvPr>
        </p:nvPicPr>
        <p:blipFill rotWithShape="1">
          <a:blip r:embed="rId3"/>
          <a:srcRect t="2493"/>
          <a:stretch/>
        </p:blipFill>
        <p:spPr>
          <a:xfrm>
            <a:off x="7193282" y="361811"/>
            <a:ext cx="3506787" cy="5707202"/>
          </a:xfrm>
          <a:prstGeom prst="rect">
            <a:avLst/>
          </a:prstGeom>
        </p:spPr>
      </p:pic>
      <p:sp>
        <p:nvSpPr>
          <p:cNvPr id="8" name="TextBox 7">
            <a:extLst>
              <a:ext uri="{FF2B5EF4-FFF2-40B4-BE49-F238E27FC236}">
                <a16:creationId xmlns:a16="http://schemas.microsoft.com/office/drawing/2014/main" id="{FA10954E-CA38-43FB-AC6B-BD4315A5260D}"/>
              </a:ext>
            </a:extLst>
          </p:cNvPr>
          <p:cNvSpPr txBox="1"/>
          <p:nvPr/>
        </p:nvSpPr>
        <p:spPr>
          <a:xfrm>
            <a:off x="7037697" y="5934670"/>
            <a:ext cx="4521843" cy="923330"/>
          </a:xfrm>
          <a:prstGeom prst="rect">
            <a:avLst/>
          </a:prstGeom>
          <a:noFill/>
        </p:spPr>
        <p:txBody>
          <a:bodyPr wrap="square" rtlCol="0">
            <a:spAutoFit/>
          </a:bodyPr>
          <a:lstStyle/>
          <a:p>
            <a:r>
              <a:rPr lang="en-US" dirty="0"/>
              <a:t>Source:</a:t>
            </a:r>
            <a:r>
              <a:rPr lang="en-US" dirty="0">
                <a:hlinkClick r:id="rId4"/>
              </a:rPr>
              <a:t> https://owi.usgs.gov/vizlab/microplastics/</a:t>
            </a:r>
            <a:endParaRPr lang="en-US" dirty="0"/>
          </a:p>
          <a:p>
            <a:endParaRPr lang="en-US" dirty="0"/>
          </a:p>
        </p:txBody>
      </p:sp>
      <p:sp>
        <p:nvSpPr>
          <p:cNvPr id="4" name="TextBox 3">
            <a:extLst>
              <a:ext uri="{FF2B5EF4-FFF2-40B4-BE49-F238E27FC236}">
                <a16:creationId xmlns:a16="http://schemas.microsoft.com/office/drawing/2014/main" id="{69F21B0B-3A65-4B1A-9FD0-8C029093F473}"/>
              </a:ext>
            </a:extLst>
          </p:cNvPr>
          <p:cNvSpPr txBox="1"/>
          <p:nvPr/>
        </p:nvSpPr>
        <p:spPr>
          <a:xfrm>
            <a:off x="422910" y="361811"/>
            <a:ext cx="6286500" cy="2123658"/>
          </a:xfrm>
          <a:prstGeom prst="rect">
            <a:avLst/>
          </a:prstGeom>
          <a:noFill/>
        </p:spPr>
        <p:txBody>
          <a:bodyPr wrap="square" rtlCol="0">
            <a:spAutoFit/>
          </a:body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Microplastics in our Nation’s Surface Water</a:t>
            </a:r>
          </a:p>
          <a:p>
            <a:endParaRPr lang="en-US" sz="4400" dirty="0"/>
          </a:p>
        </p:txBody>
      </p:sp>
    </p:spTree>
    <p:extLst>
      <p:ext uri="{BB962C8B-B14F-4D97-AF65-F5344CB8AC3E}">
        <p14:creationId xmlns:p14="http://schemas.microsoft.com/office/powerpoint/2010/main" val="1238424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94A0637-94ED-449D-AEC5-052306F0E6F6}"/>
              </a:ext>
            </a:extLst>
          </p:cNvPr>
          <p:cNvSpPr>
            <a:spLocks noChangeArrowheads="1"/>
          </p:cNvSpPr>
          <p:nvPr/>
        </p:nvSpPr>
        <p:spPr bwMode="auto">
          <a:xfrm>
            <a:off x="2057400" y="5718176"/>
            <a:ext cx="8077200" cy="45243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9pPr>
          </a:lstStyle>
          <a:p>
            <a:r>
              <a:rPr lang="en-US" altLang="en-US" sz="1100" dirty="0"/>
              <a:t>Sampling locations, watershed boundaries, and watershed land uses.</a:t>
            </a:r>
          </a:p>
        </p:txBody>
      </p:sp>
      <p:sp>
        <p:nvSpPr>
          <p:cNvPr id="3075" name="AutoShape 3">
            <a:extLst>
              <a:ext uri="{FF2B5EF4-FFF2-40B4-BE49-F238E27FC236}">
                <a16:creationId xmlns:a16="http://schemas.microsoft.com/office/drawing/2014/main" id="{750B93A2-C32D-4242-8D56-3845DA17F801}"/>
              </a:ext>
            </a:extLst>
          </p:cNvPr>
          <p:cNvSpPr>
            <a:spLocks noChangeArrowheads="1"/>
          </p:cNvSpPr>
          <p:nvPr/>
        </p:nvSpPr>
        <p:spPr bwMode="auto">
          <a:xfrm>
            <a:off x="2057400" y="5867400"/>
            <a:ext cx="8382000" cy="9906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b"/>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Arial" panose="020B0604020202020204" pitchFamily="34" charset="0"/>
                <a:ea typeface="ＭＳ Ｐゴシック" panose="020B0600070205080204" pitchFamily="34" charset="-128"/>
              </a:defRPr>
            </a:lvl9pPr>
          </a:lstStyle>
          <a:p>
            <a:r>
              <a:rPr lang="en-US" altLang="en-US" sz="1000"/>
              <a:t>Published in: Austin K. Baldwin; Steven R. Corsi; Sherri A. Mason; </a:t>
            </a:r>
            <a:r>
              <a:rPr lang="en-US" altLang="en-US" sz="1000" i="1"/>
              <a:t>Environ. Sci. Technol.</a:t>
            </a:r>
            <a:r>
              <a:rPr lang="en-US" altLang="en-US" sz="1000"/>
              <a:t> </a:t>
            </a:r>
            <a:r>
              <a:rPr lang="en-US" altLang="en-US" sz="1000" b="1"/>
              <a:t> 2016, </a:t>
            </a:r>
            <a:r>
              <a:rPr lang="en-US" altLang="en-US" sz="1000"/>
              <a:t>50, 10377-10385.</a:t>
            </a:r>
          </a:p>
          <a:p>
            <a:r>
              <a:rPr lang="en-US" altLang="en-US" sz="1000"/>
              <a:t>DOI: 10.1021/acs.est.6b02917</a:t>
            </a:r>
          </a:p>
          <a:p>
            <a:r>
              <a:rPr lang="en-US" altLang="en-US" sz="1000"/>
              <a:t>Copyright © 2016 American Chemical Society</a:t>
            </a:r>
          </a:p>
        </p:txBody>
      </p:sp>
      <p:sp>
        <p:nvSpPr>
          <p:cNvPr id="3076" name="Line 4">
            <a:extLst>
              <a:ext uri="{FF2B5EF4-FFF2-40B4-BE49-F238E27FC236}">
                <a16:creationId xmlns:a16="http://schemas.microsoft.com/office/drawing/2014/main" id="{89F7DAEF-407F-4965-8B16-E8CBCFDB691C}"/>
              </a:ext>
            </a:extLst>
          </p:cNvPr>
          <p:cNvSpPr>
            <a:spLocks noChangeShapeType="1"/>
          </p:cNvSpPr>
          <p:nvPr/>
        </p:nvSpPr>
        <p:spPr bwMode="auto">
          <a:xfrm>
            <a:off x="1981200" y="6170614"/>
            <a:ext cx="8382000" cy="1587"/>
          </a:xfrm>
          <a:prstGeom prst="line">
            <a:avLst/>
          </a:prstGeom>
          <a:noFill/>
          <a:ln w="324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3077" name="Picture 5">
            <a:extLst>
              <a:ext uri="{FF2B5EF4-FFF2-40B4-BE49-F238E27FC236}">
                <a16:creationId xmlns:a16="http://schemas.microsoft.com/office/drawing/2014/main" id="{AB540093-9CD1-4440-B844-80D0DA664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442" y="1048210"/>
            <a:ext cx="6588125" cy="44766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8A643312-178E-4122-BCD1-3712B095593B}"/>
              </a:ext>
            </a:extLst>
          </p:cNvPr>
          <p:cNvSpPr txBox="1"/>
          <p:nvPr/>
        </p:nvSpPr>
        <p:spPr>
          <a:xfrm>
            <a:off x="115747" y="239434"/>
            <a:ext cx="11898776" cy="769441"/>
          </a:xfrm>
          <a:prstGeom prst="rect">
            <a:avLst/>
          </a:prstGeom>
          <a:noFill/>
        </p:spPr>
        <p:txBody>
          <a:bodyPr wrap="square" rtlCol="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Plastic Debris in 29 Tributaries to the Great Lakes </a:t>
            </a:r>
          </a:p>
        </p:txBody>
      </p:sp>
      <p:sp>
        <p:nvSpPr>
          <p:cNvPr id="7" name="Text Placeholder 10">
            <a:extLst>
              <a:ext uri="{FF2B5EF4-FFF2-40B4-BE49-F238E27FC236}">
                <a16:creationId xmlns:a16="http://schemas.microsoft.com/office/drawing/2014/main" id="{14138837-614A-49E9-9302-D3076E85EB55}"/>
              </a:ext>
            </a:extLst>
          </p:cNvPr>
          <p:cNvSpPr txBox="1">
            <a:spLocks/>
          </p:cNvSpPr>
          <p:nvPr/>
        </p:nvSpPr>
        <p:spPr>
          <a:xfrm>
            <a:off x="660721" y="1202200"/>
            <a:ext cx="4135922" cy="4590660"/>
          </a:xfr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800" dirty="0"/>
              <a:t>107 samples analyzed</a:t>
            </a:r>
          </a:p>
          <a:p>
            <a:r>
              <a:rPr lang="en-US" sz="2800" dirty="0"/>
              <a:t>100% detection of plastic particles</a:t>
            </a:r>
          </a:p>
          <a:p>
            <a:r>
              <a:rPr lang="en-US" sz="2800" dirty="0"/>
              <a:t>71% fibers</a:t>
            </a:r>
          </a:p>
          <a:p>
            <a:r>
              <a:rPr lang="en-US" sz="2800" dirty="0"/>
              <a:t>17% fragments</a:t>
            </a:r>
            <a:endParaRPr lang="en-US" sz="2400" dirty="0"/>
          </a:p>
          <a:p>
            <a:endParaRPr lang="en-US" sz="2000" dirty="0"/>
          </a:p>
        </p:txBody>
      </p:sp>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8686AE-E7E7-47FB-98F1-0A87D83C5800}"/>
              </a:ext>
            </a:extLst>
          </p:cNvPr>
          <p:cNvSpPr>
            <a:spLocks noGrp="1"/>
          </p:cNvSpPr>
          <p:nvPr>
            <p:ph idx="4294967295"/>
          </p:nvPr>
        </p:nvSpPr>
        <p:spPr>
          <a:xfrm>
            <a:off x="1659038" y="984390"/>
            <a:ext cx="9388475" cy="1449388"/>
          </a:xfrm>
        </p:spPr>
        <p:txBody>
          <a:bodyPr/>
          <a:lstStyle/>
          <a:p>
            <a:r>
              <a:rPr lang="en-US" sz="2400" dirty="0"/>
              <a:t>Colorado Front Range peppered with microfibers and microparticles in &gt;90 percent of samples</a:t>
            </a:r>
          </a:p>
          <a:p>
            <a:endParaRPr lang="en-US" sz="2400" dirty="0"/>
          </a:p>
        </p:txBody>
      </p:sp>
      <p:pic>
        <p:nvPicPr>
          <p:cNvPr id="4" name="Picture 3">
            <a:extLst>
              <a:ext uri="{FF2B5EF4-FFF2-40B4-BE49-F238E27FC236}">
                <a16:creationId xmlns:a16="http://schemas.microsoft.com/office/drawing/2014/main" id="{8DD3E714-5257-492F-96F9-3573BABDA5A5}"/>
              </a:ext>
            </a:extLst>
          </p:cNvPr>
          <p:cNvPicPr>
            <a:picLocks noChangeAspect="1"/>
          </p:cNvPicPr>
          <p:nvPr/>
        </p:nvPicPr>
        <p:blipFill>
          <a:blip r:embed="rId3"/>
          <a:stretch>
            <a:fillRect/>
          </a:stretch>
        </p:blipFill>
        <p:spPr>
          <a:xfrm>
            <a:off x="1659038" y="1874460"/>
            <a:ext cx="9752169" cy="4446668"/>
          </a:xfrm>
          <a:prstGeom prst="rect">
            <a:avLst/>
          </a:prstGeom>
        </p:spPr>
      </p:pic>
      <p:sp>
        <p:nvSpPr>
          <p:cNvPr id="5" name="TextBox 4">
            <a:extLst>
              <a:ext uri="{FF2B5EF4-FFF2-40B4-BE49-F238E27FC236}">
                <a16:creationId xmlns:a16="http://schemas.microsoft.com/office/drawing/2014/main" id="{CE8AAED8-487D-43EF-A267-B709971DE3E1}"/>
              </a:ext>
            </a:extLst>
          </p:cNvPr>
          <p:cNvSpPr txBox="1"/>
          <p:nvPr/>
        </p:nvSpPr>
        <p:spPr>
          <a:xfrm>
            <a:off x="1659038" y="6321128"/>
            <a:ext cx="6065134" cy="369332"/>
          </a:xfrm>
          <a:prstGeom prst="rect">
            <a:avLst/>
          </a:prstGeom>
          <a:noFill/>
        </p:spPr>
        <p:txBody>
          <a:bodyPr wrap="square" rtlCol="0">
            <a:spAutoFit/>
          </a:bodyPr>
          <a:lstStyle/>
          <a:p>
            <a:r>
              <a:rPr lang="en-US" dirty="0">
                <a:hlinkClick r:id="rId4"/>
              </a:rPr>
              <a:t>https://pubs.usgs.gov/of/2019/1048/ofr20191048.pdf</a:t>
            </a:r>
            <a:endParaRPr lang="en-US" dirty="0"/>
          </a:p>
        </p:txBody>
      </p:sp>
      <p:sp>
        <p:nvSpPr>
          <p:cNvPr id="7" name="TextBox 6">
            <a:extLst>
              <a:ext uri="{FF2B5EF4-FFF2-40B4-BE49-F238E27FC236}">
                <a16:creationId xmlns:a16="http://schemas.microsoft.com/office/drawing/2014/main" id="{B108F429-DB33-4BBA-94CB-FDFF141D005F}"/>
              </a:ext>
            </a:extLst>
          </p:cNvPr>
          <p:cNvSpPr txBox="1"/>
          <p:nvPr/>
        </p:nvSpPr>
        <p:spPr>
          <a:xfrm>
            <a:off x="390143" y="167540"/>
            <a:ext cx="11533633" cy="1384995"/>
          </a:xfrm>
          <a:prstGeom prst="rect">
            <a:avLst/>
          </a:prstGeom>
          <a:noFill/>
        </p:spPr>
        <p:txBody>
          <a:bodyPr wrap="square" rtlCol="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Microplastics in the Rain</a:t>
            </a:r>
          </a:p>
          <a:p>
            <a:pPr algn="ctr"/>
            <a:endParaRPr lang="en-US" sz="4000" dirty="0"/>
          </a:p>
        </p:txBody>
      </p:sp>
    </p:spTree>
    <p:extLst>
      <p:ext uri="{BB962C8B-B14F-4D97-AF65-F5344CB8AC3E}">
        <p14:creationId xmlns:p14="http://schemas.microsoft.com/office/powerpoint/2010/main" val="2216761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75D-9828-430C-86BF-95A33D98922E}"/>
              </a:ext>
            </a:extLst>
          </p:cNvPr>
          <p:cNvSpPr>
            <a:spLocks noGrp="1"/>
          </p:cNvSpPr>
          <p:nvPr>
            <p:ph type="title" idx="4294967295"/>
          </p:nvPr>
        </p:nvSpPr>
        <p:spPr>
          <a:xfrm>
            <a:off x="480060" y="425157"/>
            <a:ext cx="6432804" cy="1348703"/>
          </a:xfrm>
        </p:spPr>
        <p:txBody>
          <a:bodyPr>
            <a:noAutofit/>
          </a:bodyPr>
          <a:lstStyle/>
          <a:p>
            <a:pPr algn="l" defTabSz="914400"/>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ea typeface="+mn-ea"/>
                <a:cs typeface="+mn-cs"/>
              </a:rPr>
              <a:t>Microplastic in Groundwater</a:t>
            </a:r>
          </a:p>
        </p:txBody>
      </p:sp>
      <p:pic>
        <p:nvPicPr>
          <p:cNvPr id="6" name="Content Placeholder 5">
            <a:extLst>
              <a:ext uri="{FF2B5EF4-FFF2-40B4-BE49-F238E27FC236}">
                <a16:creationId xmlns:a16="http://schemas.microsoft.com/office/drawing/2014/main" id="{620C598A-09DE-4313-8BE3-A33689021EF1}"/>
              </a:ext>
            </a:extLst>
          </p:cNvPr>
          <p:cNvPicPr>
            <a:picLocks noGrp="1" noChangeAspect="1"/>
          </p:cNvPicPr>
          <p:nvPr>
            <p:ph idx="4294967295"/>
          </p:nvPr>
        </p:nvPicPr>
        <p:blipFill>
          <a:blip r:embed="rId3"/>
          <a:stretch>
            <a:fillRect/>
          </a:stretch>
        </p:blipFill>
        <p:spPr>
          <a:xfrm>
            <a:off x="7384734" y="315912"/>
            <a:ext cx="3951287" cy="5853112"/>
          </a:xfrm>
          <a:prstGeom prst="rect">
            <a:avLst/>
          </a:prstGeom>
        </p:spPr>
      </p:pic>
      <p:sp>
        <p:nvSpPr>
          <p:cNvPr id="5" name="Text Placeholder 4">
            <a:extLst>
              <a:ext uri="{FF2B5EF4-FFF2-40B4-BE49-F238E27FC236}">
                <a16:creationId xmlns:a16="http://schemas.microsoft.com/office/drawing/2014/main" id="{9062597C-7A08-4405-9AF4-C13CFD5E28E4}"/>
              </a:ext>
            </a:extLst>
          </p:cNvPr>
          <p:cNvSpPr>
            <a:spLocks noGrp="1"/>
          </p:cNvSpPr>
          <p:nvPr>
            <p:ph type="body" sz="half" idx="4294967295"/>
          </p:nvPr>
        </p:nvSpPr>
        <p:spPr>
          <a:xfrm>
            <a:off x="480060" y="2182368"/>
            <a:ext cx="5615940" cy="3645408"/>
          </a:xfrm>
        </p:spPr>
        <p:txBody>
          <a:bodyPr>
            <a:noAutofit/>
          </a:bodyPr>
          <a:lstStyle/>
          <a:p>
            <a:r>
              <a:rPr lang="en-US" sz="2800" dirty="0"/>
              <a:t>Primarily in karst aquifers which have large voids</a:t>
            </a:r>
          </a:p>
          <a:p>
            <a:endParaRPr lang="en-US" sz="2800" dirty="0"/>
          </a:p>
          <a:p>
            <a:r>
              <a:rPr lang="en-US" sz="2800" dirty="0"/>
              <a:t>Scientists have only just begun to explore microplastics in groundwater systems</a:t>
            </a:r>
          </a:p>
        </p:txBody>
      </p:sp>
      <p:sp>
        <p:nvSpPr>
          <p:cNvPr id="7" name="TextBox 6">
            <a:extLst>
              <a:ext uri="{FF2B5EF4-FFF2-40B4-BE49-F238E27FC236}">
                <a16:creationId xmlns:a16="http://schemas.microsoft.com/office/drawing/2014/main" id="{D2056F7A-93B3-4AF6-BC89-AD56D9A5C3C9}"/>
              </a:ext>
            </a:extLst>
          </p:cNvPr>
          <p:cNvSpPr txBox="1"/>
          <p:nvPr/>
        </p:nvSpPr>
        <p:spPr>
          <a:xfrm>
            <a:off x="2326510" y="6236283"/>
            <a:ext cx="9491241" cy="523220"/>
          </a:xfrm>
          <a:prstGeom prst="rect">
            <a:avLst/>
          </a:prstGeom>
          <a:noFill/>
        </p:spPr>
        <p:txBody>
          <a:bodyPr wrap="square" rtlCol="0">
            <a:spAutoFit/>
          </a:bodyPr>
          <a:lstStyle/>
          <a:p>
            <a:r>
              <a:rPr lang="en-US" sz="1400" dirty="0"/>
              <a:t>Source: Samuel V. </a:t>
            </a:r>
            <a:r>
              <a:rPr lang="en-US" sz="1400" dirty="0" err="1"/>
              <a:t>Panno</a:t>
            </a:r>
            <a:r>
              <a:rPr lang="en-US" sz="1400" dirty="0"/>
              <a:t>, Walton R. Kelly, John Scott, Wei Zheng, Rachael E. </a:t>
            </a:r>
            <a:r>
              <a:rPr lang="en-US" sz="1400" dirty="0" err="1"/>
              <a:t>McNeish</a:t>
            </a:r>
            <a:r>
              <a:rPr lang="en-US" sz="1400" dirty="0"/>
              <a:t>, Nancy Holm, Timothy J. </a:t>
            </a:r>
            <a:r>
              <a:rPr lang="en-US" sz="1400" dirty="0" err="1"/>
              <a:t>Hoellein</a:t>
            </a:r>
            <a:r>
              <a:rPr lang="en-US" sz="1400" dirty="0"/>
              <a:t>, Elizabeth L. Baranski. </a:t>
            </a:r>
            <a:r>
              <a:rPr lang="en-US" sz="1400" b="1" dirty="0"/>
              <a:t>Microplastic Contamination in Karst Groundwater Systems</a:t>
            </a:r>
            <a:r>
              <a:rPr lang="en-US" sz="1400" dirty="0"/>
              <a:t>. </a:t>
            </a:r>
            <a:r>
              <a:rPr lang="en-US" sz="1400" i="1" dirty="0"/>
              <a:t>Groundwater</a:t>
            </a:r>
            <a:r>
              <a:rPr lang="en-US" sz="1400" dirty="0"/>
              <a:t>, 2019; DOI: </a:t>
            </a:r>
            <a:r>
              <a:rPr lang="en-US" sz="1400" dirty="0">
                <a:hlinkClick r:id="rId4"/>
              </a:rPr>
              <a:t>10.1111/gwat.12862</a:t>
            </a:r>
            <a:endParaRPr lang="en-US" sz="1400" dirty="0"/>
          </a:p>
        </p:txBody>
      </p:sp>
    </p:spTree>
    <p:extLst>
      <p:ext uri="{BB962C8B-B14F-4D97-AF65-F5344CB8AC3E}">
        <p14:creationId xmlns:p14="http://schemas.microsoft.com/office/powerpoint/2010/main" val="2512489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0F33A-361B-470F-8FC3-73ABAFFF9A37}"/>
              </a:ext>
            </a:extLst>
          </p:cNvPr>
          <p:cNvPicPr>
            <a:picLocks noChangeAspect="1"/>
          </p:cNvPicPr>
          <p:nvPr/>
        </p:nvPicPr>
        <p:blipFill>
          <a:blip r:embed="rId3"/>
          <a:stretch>
            <a:fillRect/>
          </a:stretch>
        </p:blipFill>
        <p:spPr>
          <a:xfrm>
            <a:off x="1914143" y="1438971"/>
            <a:ext cx="7801357" cy="5240268"/>
          </a:xfrm>
          <a:prstGeom prst="rect">
            <a:avLst/>
          </a:prstGeom>
        </p:spPr>
      </p:pic>
      <p:sp>
        <p:nvSpPr>
          <p:cNvPr id="5" name="TextBox 4">
            <a:extLst>
              <a:ext uri="{FF2B5EF4-FFF2-40B4-BE49-F238E27FC236}">
                <a16:creationId xmlns:a16="http://schemas.microsoft.com/office/drawing/2014/main" id="{21222FA2-BA7F-40F5-9CE1-1AF107530BBE}"/>
              </a:ext>
            </a:extLst>
          </p:cNvPr>
          <p:cNvSpPr txBox="1"/>
          <p:nvPr/>
        </p:nvSpPr>
        <p:spPr>
          <a:xfrm>
            <a:off x="9637777" y="4863357"/>
            <a:ext cx="2419349" cy="1815882"/>
          </a:xfrm>
          <a:prstGeom prst="rect">
            <a:avLst/>
          </a:prstGeom>
          <a:noFill/>
        </p:spPr>
        <p:txBody>
          <a:bodyPr wrap="square" rtlCol="0">
            <a:spAutoFit/>
          </a:bodyPr>
          <a:lstStyle/>
          <a:p>
            <a:r>
              <a:rPr lang="en-US" sz="1400" dirty="0"/>
              <a:t>Source: Water Science School, Pesticides in Groundwater, </a:t>
            </a:r>
            <a:r>
              <a:rPr lang="en-US" sz="1400" dirty="0">
                <a:hlinkClick r:id="rId4"/>
              </a:rPr>
              <a:t>https://www.usgs.gov/special-topic/water-science-school/science/pesticides-groundwater?qt-science_center_objects=0#qt-science_center_objects</a:t>
            </a:r>
            <a:endParaRPr lang="en-US" sz="1400" dirty="0"/>
          </a:p>
        </p:txBody>
      </p:sp>
      <p:sp>
        <p:nvSpPr>
          <p:cNvPr id="6" name="Title 5">
            <a:extLst>
              <a:ext uri="{FF2B5EF4-FFF2-40B4-BE49-F238E27FC236}">
                <a16:creationId xmlns:a16="http://schemas.microsoft.com/office/drawing/2014/main" id="{4E45E8CE-7F0B-463C-8F2C-698ACB53A607}"/>
              </a:ext>
            </a:extLst>
          </p:cNvPr>
          <p:cNvSpPr>
            <a:spLocks noGrp="1"/>
          </p:cNvSpPr>
          <p:nvPr>
            <p:ph type="title" idx="4294967295"/>
          </p:nvPr>
        </p:nvSpPr>
        <p:spPr>
          <a:xfrm>
            <a:off x="697230" y="0"/>
            <a:ext cx="10709910" cy="1531620"/>
          </a:xfrm>
        </p:spPr>
        <p:txBody>
          <a:body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Groundwater</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and Surface Waters are Vulnerable</a:t>
            </a:r>
          </a:p>
        </p:txBody>
      </p:sp>
      <p:sp>
        <p:nvSpPr>
          <p:cNvPr id="2" name="TextBox 1">
            <a:extLst>
              <a:ext uri="{FF2B5EF4-FFF2-40B4-BE49-F238E27FC236}">
                <a16:creationId xmlns:a16="http://schemas.microsoft.com/office/drawing/2014/main" id="{3A5FEFE4-690E-4564-AD1C-87947EF0BC88}"/>
              </a:ext>
            </a:extLst>
          </p:cNvPr>
          <p:cNvSpPr txBox="1"/>
          <p:nvPr/>
        </p:nvSpPr>
        <p:spPr>
          <a:xfrm>
            <a:off x="8886063" y="2970591"/>
            <a:ext cx="2000250" cy="40011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000" b="1" dirty="0">
                <a:ln/>
                <a:solidFill>
                  <a:schemeClr val="accent3"/>
                </a:solidFill>
              </a:rPr>
              <a:t>microplastics</a:t>
            </a:r>
          </a:p>
        </p:txBody>
      </p:sp>
      <p:sp>
        <p:nvSpPr>
          <p:cNvPr id="7" name="TextBox 6">
            <a:extLst>
              <a:ext uri="{FF2B5EF4-FFF2-40B4-BE49-F238E27FC236}">
                <a16:creationId xmlns:a16="http://schemas.microsoft.com/office/drawing/2014/main" id="{AD7B5F73-F29D-43CC-B7FA-1F823D450546}"/>
              </a:ext>
            </a:extLst>
          </p:cNvPr>
          <p:cNvSpPr txBox="1"/>
          <p:nvPr/>
        </p:nvSpPr>
        <p:spPr>
          <a:xfrm>
            <a:off x="8886063" y="2661652"/>
            <a:ext cx="2000250" cy="400110"/>
          </a:xfrm>
          <a:prstGeom prst="rect">
            <a:avLst/>
          </a:prstGeom>
          <a:noFill/>
        </p:spPr>
        <p:txBody>
          <a:bodyPr wrap="square" rtlCol="0">
            <a:spAutoFit/>
          </a:bodyPr>
          <a:lstStyle/>
          <a:p>
            <a:r>
              <a:rPr lang="en-US" sz="2000" dirty="0">
                <a:ln w="0"/>
                <a:solidFill>
                  <a:schemeClr val="accent1"/>
                </a:solidFill>
                <a:effectLst>
                  <a:outerShdw blurRad="38100" dist="25400" dir="5400000" algn="ctr" rotWithShape="0">
                    <a:srgbClr val="6E747A">
                      <a:alpha val="43000"/>
                    </a:srgbClr>
                  </a:outerShdw>
                </a:effectLst>
              </a:rPr>
              <a:t>pharmaceuticals</a:t>
            </a:r>
          </a:p>
        </p:txBody>
      </p:sp>
      <p:sp>
        <p:nvSpPr>
          <p:cNvPr id="8" name="TextBox 7">
            <a:extLst>
              <a:ext uri="{FF2B5EF4-FFF2-40B4-BE49-F238E27FC236}">
                <a16:creationId xmlns:a16="http://schemas.microsoft.com/office/drawing/2014/main" id="{6BA6C0B0-436D-4A93-81D3-B44317CA3F88}"/>
              </a:ext>
            </a:extLst>
          </p:cNvPr>
          <p:cNvSpPr txBox="1"/>
          <p:nvPr/>
        </p:nvSpPr>
        <p:spPr>
          <a:xfrm>
            <a:off x="8932163" y="3287115"/>
            <a:ext cx="200025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dirty="0">
                <a:ln/>
                <a:solidFill>
                  <a:schemeClr val="accent4"/>
                </a:solidFill>
              </a:rPr>
              <a:t>PFAS</a:t>
            </a:r>
          </a:p>
        </p:txBody>
      </p:sp>
    </p:spTree>
    <p:extLst>
      <p:ext uri="{BB962C8B-B14F-4D97-AF65-F5344CB8AC3E}">
        <p14:creationId xmlns:p14="http://schemas.microsoft.com/office/powerpoint/2010/main" val="1725420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E024E1-AFA1-49E4-A0CE-80F3D7987D42}"/>
              </a:ext>
            </a:extLst>
          </p:cNvPr>
          <p:cNvSpPr/>
          <p:nvPr/>
        </p:nvSpPr>
        <p:spPr>
          <a:xfrm>
            <a:off x="3048000" y="2413338"/>
            <a:ext cx="6096000" cy="2031325"/>
          </a:xfrm>
          <a:prstGeom prst="rect">
            <a:avLst/>
          </a:prstGeom>
        </p:spPr>
        <p:txBody>
          <a:bodyPr>
            <a:spAutoFit/>
          </a:bodyPr>
          <a:lstStyle/>
          <a:p>
            <a:r>
              <a:rPr lang="en-US" dirty="0">
                <a:hlinkClick r:id="rId3"/>
              </a:rPr>
              <a:t>https://toxics.usgs.gov/investigations/cec/wastewater_treatment.html</a:t>
            </a:r>
            <a:endParaRPr lang="en-US" dirty="0"/>
          </a:p>
          <a:p>
            <a:r>
              <a:rPr lang="en-US" dirty="0">
                <a:hlinkClick r:id="rId4"/>
              </a:rPr>
              <a:t>https://toxics.usgs.gov/highlights/2014-09-22-pharms2gw.html</a:t>
            </a:r>
            <a:endParaRPr lang="en-US" dirty="0"/>
          </a:p>
          <a:p>
            <a:r>
              <a:rPr lang="en-US" dirty="0">
                <a:hlinkClick r:id="rId5"/>
              </a:rPr>
              <a:t>https://toxics.usgs.gov/highlights/2014-08-12-leachate_pharm.html</a:t>
            </a:r>
            <a:endParaRPr lang="en-US" dirty="0"/>
          </a:p>
          <a:p>
            <a:r>
              <a:rPr lang="en-US" dirty="0">
                <a:hlinkClick r:id="rId6"/>
              </a:rPr>
              <a:t>https://pubs.usgs.gov/fs/2007/3103/</a:t>
            </a:r>
            <a:endParaRPr lang="en-US" dirty="0"/>
          </a:p>
          <a:p>
            <a:r>
              <a:rPr lang="en-US" dirty="0">
                <a:hlinkClick r:id="rId7"/>
              </a:rPr>
              <a:t>https://pubs.er.usgs.gov/publication/70142252</a:t>
            </a:r>
            <a:endParaRPr lang="en-US" dirty="0"/>
          </a:p>
        </p:txBody>
      </p:sp>
      <p:sp>
        <p:nvSpPr>
          <p:cNvPr id="6" name="TextBox 5">
            <a:extLst>
              <a:ext uri="{FF2B5EF4-FFF2-40B4-BE49-F238E27FC236}">
                <a16:creationId xmlns:a16="http://schemas.microsoft.com/office/drawing/2014/main" id="{0D178A9D-D57E-4CB8-A2CC-8D293E980AE0}"/>
              </a:ext>
            </a:extLst>
          </p:cNvPr>
          <p:cNvSpPr txBox="1"/>
          <p:nvPr/>
        </p:nvSpPr>
        <p:spPr>
          <a:xfrm>
            <a:off x="3048000" y="1817132"/>
            <a:ext cx="5181600" cy="369332"/>
          </a:xfrm>
          <a:prstGeom prst="rect">
            <a:avLst/>
          </a:prstGeom>
          <a:noFill/>
        </p:spPr>
        <p:txBody>
          <a:bodyPr wrap="square" rtlCol="0">
            <a:spAutoFit/>
          </a:bodyPr>
          <a:lstStyle/>
          <a:p>
            <a:r>
              <a:rPr lang="en-US" dirty="0"/>
              <a:t>USGS References</a:t>
            </a:r>
          </a:p>
        </p:txBody>
      </p:sp>
    </p:spTree>
    <p:extLst>
      <p:ext uri="{BB962C8B-B14F-4D97-AF65-F5344CB8AC3E}">
        <p14:creationId xmlns:p14="http://schemas.microsoft.com/office/powerpoint/2010/main" val="2883150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0F33A-361B-470F-8FC3-73ABAFFF9A37}"/>
              </a:ext>
            </a:extLst>
          </p:cNvPr>
          <p:cNvPicPr>
            <a:picLocks noChangeAspect="1"/>
          </p:cNvPicPr>
          <p:nvPr/>
        </p:nvPicPr>
        <p:blipFill>
          <a:blip r:embed="rId3"/>
          <a:stretch>
            <a:fillRect/>
          </a:stretch>
        </p:blipFill>
        <p:spPr>
          <a:xfrm>
            <a:off x="2218943" y="1483689"/>
            <a:ext cx="7496557" cy="5035530"/>
          </a:xfrm>
          <a:prstGeom prst="rect">
            <a:avLst/>
          </a:prstGeom>
        </p:spPr>
      </p:pic>
      <p:sp>
        <p:nvSpPr>
          <p:cNvPr id="5" name="TextBox 4">
            <a:extLst>
              <a:ext uri="{FF2B5EF4-FFF2-40B4-BE49-F238E27FC236}">
                <a16:creationId xmlns:a16="http://schemas.microsoft.com/office/drawing/2014/main" id="{21222FA2-BA7F-40F5-9CE1-1AF107530BBE}"/>
              </a:ext>
            </a:extLst>
          </p:cNvPr>
          <p:cNvSpPr txBox="1"/>
          <p:nvPr/>
        </p:nvSpPr>
        <p:spPr>
          <a:xfrm>
            <a:off x="9686926" y="4800601"/>
            <a:ext cx="2419349" cy="1815882"/>
          </a:xfrm>
          <a:prstGeom prst="rect">
            <a:avLst/>
          </a:prstGeom>
          <a:noFill/>
        </p:spPr>
        <p:txBody>
          <a:bodyPr wrap="square" rtlCol="0">
            <a:spAutoFit/>
          </a:bodyPr>
          <a:lstStyle/>
          <a:p>
            <a:r>
              <a:rPr lang="en-US" sz="1400" dirty="0"/>
              <a:t>Source: Water Science School, Pesticides in Groundwater, </a:t>
            </a:r>
            <a:r>
              <a:rPr lang="en-US" sz="1400" dirty="0">
                <a:hlinkClick r:id="rId4"/>
              </a:rPr>
              <a:t>https://www.usgs.gov/special-topic/water-science-school/science/pesticides-groundwater?qt-science_center_objects=0#qt-science_center_objects</a:t>
            </a:r>
            <a:endParaRPr lang="en-US" sz="1400" dirty="0"/>
          </a:p>
        </p:txBody>
      </p:sp>
      <p:sp>
        <p:nvSpPr>
          <p:cNvPr id="6" name="Title 5">
            <a:extLst>
              <a:ext uri="{FF2B5EF4-FFF2-40B4-BE49-F238E27FC236}">
                <a16:creationId xmlns:a16="http://schemas.microsoft.com/office/drawing/2014/main" id="{4E45E8CE-7F0B-463C-8F2C-698ACB53A607}"/>
              </a:ext>
            </a:extLst>
          </p:cNvPr>
          <p:cNvSpPr>
            <a:spLocks noGrp="1"/>
          </p:cNvSpPr>
          <p:nvPr>
            <p:ph type="title" idx="4294967295"/>
          </p:nvPr>
        </p:nvSpPr>
        <p:spPr>
          <a:xfrm>
            <a:off x="0" y="90678"/>
            <a:ext cx="12106275" cy="1155700"/>
          </a:xfrm>
        </p:spPr>
        <p:txBody>
          <a:bodyPr>
            <a:noAutofit/>
          </a:body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Hydrologic Cycle and Groundwater Vulnerability</a:t>
            </a:r>
          </a:p>
        </p:txBody>
      </p:sp>
      <p:sp>
        <p:nvSpPr>
          <p:cNvPr id="2" name="TextBox 1">
            <a:extLst>
              <a:ext uri="{FF2B5EF4-FFF2-40B4-BE49-F238E27FC236}">
                <a16:creationId xmlns:a16="http://schemas.microsoft.com/office/drawing/2014/main" id="{802343AE-15CD-4C3C-B9D0-7E23D4BB3307}"/>
              </a:ext>
            </a:extLst>
          </p:cNvPr>
          <p:cNvSpPr txBox="1"/>
          <p:nvPr/>
        </p:nvSpPr>
        <p:spPr>
          <a:xfrm>
            <a:off x="8844533" y="2697480"/>
            <a:ext cx="2048256" cy="923330"/>
          </a:xfrm>
          <a:prstGeom prst="rect">
            <a:avLst/>
          </a:prstGeom>
          <a:noFill/>
        </p:spPr>
        <p:txBody>
          <a:bodyPr wrap="square" rtlCol="0">
            <a:spAutoFit/>
          </a:bodyPr>
          <a:lstStyle/>
          <a:p>
            <a:r>
              <a:rPr lang="en-US" dirty="0"/>
              <a:t>Pharmaceuticals, road salt, land use contaminants</a:t>
            </a:r>
          </a:p>
        </p:txBody>
      </p:sp>
    </p:spTree>
    <p:extLst>
      <p:ext uri="{BB962C8B-B14F-4D97-AF65-F5344CB8AC3E}">
        <p14:creationId xmlns:p14="http://schemas.microsoft.com/office/powerpoint/2010/main" val="3362402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273B1-2761-4CA6-B9C1-4D948152521B}"/>
              </a:ext>
            </a:extLst>
          </p:cNvPr>
          <p:cNvSpPr>
            <a:spLocks noGrp="1"/>
          </p:cNvSpPr>
          <p:nvPr>
            <p:ph type="title" idx="4294967295"/>
          </p:nvPr>
        </p:nvSpPr>
        <p:spPr>
          <a:xfrm>
            <a:off x="420687" y="293481"/>
            <a:ext cx="11350625" cy="727075"/>
          </a:xfrm>
        </p:spPr>
        <p:txBody>
          <a:bodyPr>
            <a:noAutofit/>
          </a:body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Pharmaceuticals</a:t>
            </a:r>
            <a:endPar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4" name="Content Placeholder 3">
            <a:extLst>
              <a:ext uri="{FF2B5EF4-FFF2-40B4-BE49-F238E27FC236}">
                <a16:creationId xmlns:a16="http://schemas.microsoft.com/office/drawing/2014/main" id="{C77FC1A6-AFAF-44E1-8940-62B356642DA0}"/>
              </a:ext>
            </a:extLst>
          </p:cNvPr>
          <p:cNvPicPr>
            <a:picLocks noGrp="1" noChangeAspect="1"/>
          </p:cNvPicPr>
          <p:nvPr>
            <p:ph idx="4294967295"/>
          </p:nvPr>
        </p:nvPicPr>
        <p:blipFill>
          <a:blip r:embed="rId3"/>
          <a:stretch>
            <a:fillRect/>
          </a:stretch>
        </p:blipFill>
        <p:spPr>
          <a:xfrm>
            <a:off x="102870" y="1165225"/>
            <a:ext cx="2892425" cy="4525963"/>
          </a:xfrm>
          <a:prstGeom prst="rect">
            <a:avLst/>
          </a:prstGeom>
        </p:spPr>
      </p:pic>
      <p:pic>
        <p:nvPicPr>
          <p:cNvPr id="5" name="Picture 4">
            <a:extLst>
              <a:ext uri="{FF2B5EF4-FFF2-40B4-BE49-F238E27FC236}">
                <a16:creationId xmlns:a16="http://schemas.microsoft.com/office/drawing/2014/main" id="{6106A6C7-D62A-4CF9-8B18-713759296DA3}"/>
              </a:ext>
            </a:extLst>
          </p:cNvPr>
          <p:cNvPicPr>
            <a:picLocks noChangeAspect="1"/>
          </p:cNvPicPr>
          <p:nvPr/>
        </p:nvPicPr>
        <p:blipFill>
          <a:blip r:embed="rId4"/>
          <a:stretch>
            <a:fillRect/>
          </a:stretch>
        </p:blipFill>
        <p:spPr>
          <a:xfrm>
            <a:off x="2689299" y="1957041"/>
            <a:ext cx="4757336" cy="4712076"/>
          </a:xfrm>
          <a:prstGeom prst="rect">
            <a:avLst/>
          </a:prstGeom>
        </p:spPr>
      </p:pic>
      <p:sp>
        <p:nvSpPr>
          <p:cNvPr id="6" name="Rectangle 5">
            <a:extLst>
              <a:ext uri="{FF2B5EF4-FFF2-40B4-BE49-F238E27FC236}">
                <a16:creationId xmlns:a16="http://schemas.microsoft.com/office/drawing/2014/main" id="{73D3EC1B-53CE-4998-9621-D43193240803}"/>
              </a:ext>
            </a:extLst>
          </p:cNvPr>
          <p:cNvSpPr/>
          <p:nvPr/>
        </p:nvSpPr>
        <p:spPr>
          <a:xfrm>
            <a:off x="7434664" y="6145897"/>
            <a:ext cx="4757336" cy="523220"/>
          </a:xfrm>
          <a:prstGeom prst="rect">
            <a:avLst/>
          </a:prstGeom>
        </p:spPr>
        <p:txBody>
          <a:bodyPr wrap="square">
            <a:spAutoFit/>
          </a:bodyPr>
          <a:lstStyle/>
          <a:p>
            <a:r>
              <a:rPr lang="en-US" sz="1400" dirty="0">
                <a:hlinkClick r:id="rId5"/>
              </a:rPr>
              <a:t>https://www.medicinenet.com/top_drugs_prescribed_in_the_us/views.htm</a:t>
            </a:r>
            <a:endParaRPr lang="en-US" sz="1400" dirty="0"/>
          </a:p>
        </p:txBody>
      </p:sp>
      <p:sp>
        <p:nvSpPr>
          <p:cNvPr id="8" name="TextBox 7">
            <a:extLst>
              <a:ext uri="{FF2B5EF4-FFF2-40B4-BE49-F238E27FC236}">
                <a16:creationId xmlns:a16="http://schemas.microsoft.com/office/drawing/2014/main" id="{B42868C9-F716-42AA-A7D6-79F7A8A42040}"/>
              </a:ext>
            </a:extLst>
          </p:cNvPr>
          <p:cNvSpPr txBox="1"/>
          <p:nvPr/>
        </p:nvSpPr>
        <p:spPr>
          <a:xfrm>
            <a:off x="7789762" y="1455355"/>
            <a:ext cx="3792638" cy="4401205"/>
          </a:xfrm>
          <a:prstGeom prst="rect">
            <a:avLst/>
          </a:prstGeom>
          <a:noFill/>
        </p:spPr>
        <p:txBody>
          <a:bodyPr wrap="square" rtlCol="0">
            <a:spAutoFit/>
          </a:bodyPr>
          <a:lstStyle/>
          <a:p>
            <a:pPr marL="342900" indent="-342900">
              <a:buAutoNum type="arabicPeriod"/>
            </a:pPr>
            <a:r>
              <a:rPr lang="en-US" sz="2800" dirty="0"/>
              <a:t>Vicodin</a:t>
            </a:r>
          </a:p>
          <a:p>
            <a:pPr marL="342900" indent="-342900">
              <a:buAutoNum type="arabicPeriod"/>
            </a:pPr>
            <a:r>
              <a:rPr lang="en-US" sz="2800" dirty="0"/>
              <a:t>Simvastatin</a:t>
            </a:r>
          </a:p>
          <a:p>
            <a:pPr marL="342900" indent="-342900">
              <a:buAutoNum type="arabicPeriod"/>
            </a:pPr>
            <a:r>
              <a:rPr lang="en-US" sz="2800" dirty="0"/>
              <a:t>Lisinopril</a:t>
            </a:r>
          </a:p>
          <a:p>
            <a:pPr marL="342900" indent="-342900">
              <a:buAutoNum type="arabicPeriod"/>
            </a:pPr>
            <a:r>
              <a:rPr lang="en-US" sz="2800" dirty="0"/>
              <a:t>Levothyroxine</a:t>
            </a:r>
          </a:p>
          <a:p>
            <a:pPr marL="342900" indent="-342900">
              <a:buAutoNum type="arabicPeriod"/>
            </a:pPr>
            <a:r>
              <a:rPr lang="en-US" sz="2800" dirty="0"/>
              <a:t>Azithromycin</a:t>
            </a:r>
          </a:p>
          <a:p>
            <a:pPr marL="342900" indent="-342900">
              <a:buAutoNum type="arabicPeriod"/>
            </a:pPr>
            <a:r>
              <a:rPr lang="en-US" sz="2800" dirty="0"/>
              <a:t>Metformin</a:t>
            </a:r>
          </a:p>
          <a:p>
            <a:pPr marL="342900" indent="-342900">
              <a:buAutoNum type="arabicPeriod"/>
            </a:pPr>
            <a:r>
              <a:rPr lang="en-US" sz="2800" dirty="0"/>
              <a:t>Lipitor</a:t>
            </a:r>
          </a:p>
          <a:p>
            <a:pPr marL="342900" indent="-342900">
              <a:buAutoNum type="arabicPeriod"/>
            </a:pPr>
            <a:r>
              <a:rPr lang="en-US" sz="2800" dirty="0"/>
              <a:t>Amlodipine</a:t>
            </a:r>
          </a:p>
          <a:p>
            <a:pPr marL="342900" indent="-342900">
              <a:buAutoNum type="arabicPeriod"/>
            </a:pPr>
            <a:r>
              <a:rPr lang="en-US" sz="2800" dirty="0"/>
              <a:t>Amoxicillin</a:t>
            </a:r>
          </a:p>
          <a:p>
            <a:pPr marL="342900" indent="-342900">
              <a:buAutoNum type="arabicPeriod"/>
            </a:pPr>
            <a:r>
              <a:rPr lang="en-US" sz="2800" dirty="0"/>
              <a:t>Hydrochlorothiazide</a:t>
            </a:r>
          </a:p>
        </p:txBody>
      </p:sp>
    </p:spTree>
    <p:extLst>
      <p:ext uri="{BB962C8B-B14F-4D97-AF65-F5344CB8AC3E}">
        <p14:creationId xmlns:p14="http://schemas.microsoft.com/office/powerpoint/2010/main" val="1926804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0C41-2A59-4D2F-B006-9B340421DF54}"/>
              </a:ext>
            </a:extLst>
          </p:cNvPr>
          <p:cNvSpPr>
            <a:spLocks noGrp="1"/>
          </p:cNvSpPr>
          <p:nvPr>
            <p:ph type="title" idx="4294967295"/>
          </p:nvPr>
        </p:nvSpPr>
        <p:spPr>
          <a:xfrm>
            <a:off x="0" y="499872"/>
            <a:ext cx="4059935" cy="4677918"/>
          </a:xfrm>
        </p:spPr>
        <p:txBody>
          <a:bodyPr>
            <a:normAutofit/>
          </a:body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Cycling</a:t>
            </a:r>
            <a:b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of </a:t>
            </a:r>
            <a:b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Pharmaceuticals</a:t>
            </a:r>
            <a:b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 the Environment</a:t>
            </a:r>
          </a:p>
        </p:txBody>
      </p:sp>
      <p:pic>
        <p:nvPicPr>
          <p:cNvPr id="7" name="Picture 6">
            <a:extLst>
              <a:ext uri="{FF2B5EF4-FFF2-40B4-BE49-F238E27FC236}">
                <a16:creationId xmlns:a16="http://schemas.microsoft.com/office/drawing/2014/main" id="{28C50CFE-7D7F-48C9-844A-8A93892B990D}"/>
              </a:ext>
            </a:extLst>
          </p:cNvPr>
          <p:cNvPicPr>
            <a:picLocks noChangeAspect="1"/>
          </p:cNvPicPr>
          <p:nvPr/>
        </p:nvPicPr>
        <p:blipFill>
          <a:blip r:embed="rId3"/>
          <a:stretch>
            <a:fillRect/>
          </a:stretch>
        </p:blipFill>
        <p:spPr>
          <a:xfrm>
            <a:off x="3978104" y="499872"/>
            <a:ext cx="8213895" cy="6201491"/>
          </a:xfrm>
          <a:prstGeom prst="rect">
            <a:avLst/>
          </a:prstGeom>
        </p:spPr>
      </p:pic>
      <p:sp>
        <p:nvSpPr>
          <p:cNvPr id="8" name="TextBox 7">
            <a:extLst>
              <a:ext uri="{FF2B5EF4-FFF2-40B4-BE49-F238E27FC236}">
                <a16:creationId xmlns:a16="http://schemas.microsoft.com/office/drawing/2014/main" id="{AC7F1348-0B7F-4F99-97FA-5C12881BD720}"/>
              </a:ext>
            </a:extLst>
          </p:cNvPr>
          <p:cNvSpPr txBox="1"/>
          <p:nvPr/>
        </p:nvSpPr>
        <p:spPr>
          <a:xfrm>
            <a:off x="0" y="4604874"/>
            <a:ext cx="3200400" cy="954107"/>
          </a:xfrm>
          <a:prstGeom prst="rect">
            <a:avLst/>
          </a:prstGeom>
          <a:noFill/>
        </p:spPr>
        <p:txBody>
          <a:bodyPr wrap="square" rtlCol="0">
            <a:spAutoFit/>
          </a:bodyPr>
          <a:lstStyle/>
          <a:p>
            <a:r>
              <a:rPr lang="en-US" sz="1400" dirty="0"/>
              <a:t>Source: </a:t>
            </a:r>
            <a:r>
              <a:rPr lang="en-US" sz="1400" dirty="0" err="1"/>
              <a:t>Granberg</a:t>
            </a:r>
            <a:r>
              <a:rPr lang="en-US" sz="1400" dirty="0"/>
              <a:t>, </a:t>
            </a:r>
            <a:r>
              <a:rPr lang="en-US" sz="1400" dirty="0">
                <a:hlinkClick r:id="rId4"/>
              </a:rPr>
              <a:t>https://www.usgs.gov/media/images/pharmaceuticals-move-throughout-aquatic-environment</a:t>
            </a:r>
            <a:endParaRPr lang="en-US" sz="1400" dirty="0"/>
          </a:p>
        </p:txBody>
      </p:sp>
    </p:spTree>
    <p:extLst>
      <p:ext uri="{BB962C8B-B14F-4D97-AF65-F5344CB8AC3E}">
        <p14:creationId xmlns:p14="http://schemas.microsoft.com/office/powerpoint/2010/main" val="9021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49D62-03C1-49D4-ADD0-2857C5F1144B}"/>
              </a:ext>
            </a:extLst>
          </p:cNvPr>
          <p:cNvSpPr>
            <a:spLocks noGrp="1"/>
          </p:cNvSpPr>
          <p:nvPr>
            <p:ph idx="4294967295"/>
          </p:nvPr>
        </p:nvSpPr>
        <p:spPr>
          <a:xfrm>
            <a:off x="747152" y="1634442"/>
            <a:ext cx="10448598" cy="3385307"/>
          </a:xfrm>
        </p:spPr>
        <p:txBody>
          <a:bodyPr>
            <a:normAutofit/>
          </a:bodyPr>
          <a:lstStyle/>
          <a:p>
            <a:r>
              <a:rPr lang="en-US" sz="2800" dirty="0"/>
              <a:t>Tested 20 domestic drinking water wells for 117 organic wastewater compounds</a:t>
            </a:r>
          </a:p>
          <a:p>
            <a:r>
              <a:rPr lang="en-US" sz="2800" dirty="0"/>
              <a:t>PFASs, pharmaceuticals, and artificial sweetener detected most frequently</a:t>
            </a:r>
          </a:p>
          <a:p>
            <a:r>
              <a:rPr lang="en-US" sz="2800" dirty="0"/>
              <a:t>Nitrate, boron, and well depth correlate with PFAS and pharmaceutical detections</a:t>
            </a:r>
          </a:p>
          <a:p>
            <a:r>
              <a:rPr lang="en-US" sz="2800" dirty="0"/>
              <a:t>Septic Systems are likely main source, but landfills also</a:t>
            </a:r>
          </a:p>
        </p:txBody>
      </p:sp>
      <p:sp>
        <p:nvSpPr>
          <p:cNvPr id="5" name="TextBox 4">
            <a:extLst>
              <a:ext uri="{FF2B5EF4-FFF2-40B4-BE49-F238E27FC236}">
                <a16:creationId xmlns:a16="http://schemas.microsoft.com/office/drawing/2014/main" id="{E4056791-B0FE-4849-BC76-7362946CF080}"/>
              </a:ext>
            </a:extLst>
          </p:cNvPr>
          <p:cNvSpPr txBox="1"/>
          <p:nvPr/>
        </p:nvSpPr>
        <p:spPr>
          <a:xfrm>
            <a:off x="1585732" y="5184647"/>
            <a:ext cx="10557079" cy="1815882"/>
          </a:xfrm>
          <a:prstGeom prst="rect">
            <a:avLst/>
          </a:prstGeom>
          <a:noFill/>
        </p:spPr>
        <p:txBody>
          <a:bodyPr wrap="square" rtlCol="0">
            <a:spAutoFit/>
          </a:bodyPr>
          <a:lstStyle/>
          <a:p>
            <a:r>
              <a:rPr lang="en-US" sz="1400" dirty="0"/>
              <a:t>SOURCE: Laurel A. </a:t>
            </a:r>
            <a:r>
              <a:rPr lang="en-US" sz="1400" dirty="0" err="1"/>
              <a:t>Schaider</a:t>
            </a:r>
            <a:r>
              <a:rPr lang="en-US" sz="1400" dirty="0"/>
              <a:t>, Janet M. Ackerman, Ruthann A. </a:t>
            </a:r>
            <a:r>
              <a:rPr lang="en-US" sz="1400" dirty="0" err="1"/>
              <a:t>Rudel</a:t>
            </a:r>
            <a:endParaRPr lang="en-US" sz="1400" dirty="0"/>
          </a:p>
          <a:p>
            <a:r>
              <a:rPr lang="en-US" sz="1400" b="1" dirty="0"/>
              <a:t>Septic systems as sources of organic wastewater compounds in domestic drinking water wells in a shallow sand and gravel aquifer</a:t>
            </a:r>
          </a:p>
          <a:p>
            <a:r>
              <a:rPr lang="en-US" sz="1400" dirty="0"/>
              <a:t>Science of The Total Environment, Volume 547, 2016, pp. 470-481</a:t>
            </a:r>
          </a:p>
          <a:p>
            <a:r>
              <a:rPr lang="en-US" sz="1400" dirty="0"/>
              <a:t>Source: Laurel A. </a:t>
            </a:r>
            <a:r>
              <a:rPr lang="en-US" sz="1400" dirty="0" err="1"/>
              <a:t>Schaider</a:t>
            </a:r>
            <a:r>
              <a:rPr lang="en-US" sz="1400" dirty="0"/>
              <a:t>, Ruthann A. </a:t>
            </a:r>
            <a:r>
              <a:rPr lang="en-US" sz="1400" dirty="0" err="1"/>
              <a:t>Rudel</a:t>
            </a:r>
            <a:r>
              <a:rPr lang="en-US" sz="1400" dirty="0"/>
              <a:t>, Janet M. Ackerman, Sarah C. </a:t>
            </a:r>
            <a:r>
              <a:rPr lang="en-US" sz="1400" dirty="0" err="1"/>
              <a:t>Dunagan</a:t>
            </a:r>
            <a:r>
              <a:rPr lang="en-US" sz="1400" dirty="0"/>
              <a:t>, Julia Green Brody</a:t>
            </a:r>
          </a:p>
          <a:p>
            <a:r>
              <a:rPr lang="en-US" sz="1400" b="1" dirty="0"/>
              <a:t>Pharmaceuticals, </a:t>
            </a:r>
            <a:r>
              <a:rPr lang="en-US" sz="1400" b="1" dirty="0" err="1"/>
              <a:t>perfluorosurfactants</a:t>
            </a:r>
            <a:r>
              <a:rPr lang="en-US" sz="1400" b="1" dirty="0"/>
              <a:t>, and other organic wastewater compounds in public drinking water wells in a shallow sand and gravel aquifer</a:t>
            </a:r>
          </a:p>
          <a:p>
            <a:r>
              <a:rPr lang="en-US" sz="1400" dirty="0"/>
              <a:t>Science of The Total Environment, Volumes 468–469, 2014, pp. 384-393</a:t>
            </a:r>
          </a:p>
          <a:p>
            <a:endParaRPr lang="en-US" sz="1400" dirty="0"/>
          </a:p>
        </p:txBody>
      </p:sp>
      <p:sp>
        <p:nvSpPr>
          <p:cNvPr id="7" name="TextBox 6">
            <a:extLst>
              <a:ext uri="{FF2B5EF4-FFF2-40B4-BE49-F238E27FC236}">
                <a16:creationId xmlns:a16="http://schemas.microsoft.com/office/drawing/2014/main" id="{303B70E2-5F98-403F-8342-7C7E4E77AB0F}"/>
              </a:ext>
            </a:extLst>
          </p:cNvPr>
          <p:cNvSpPr txBox="1"/>
          <p:nvPr/>
        </p:nvSpPr>
        <p:spPr>
          <a:xfrm>
            <a:off x="171450" y="22994"/>
            <a:ext cx="11600003" cy="1446550"/>
          </a:xfrm>
          <a:prstGeom prst="rect">
            <a:avLst/>
          </a:prstGeom>
          <a:noFill/>
        </p:spPr>
        <p:txBody>
          <a:bodyPr wrap="square" rtlCol="0">
            <a:spAutoFit/>
          </a:body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Pharmaceuticals Detected in Private Drinking Water Supplies in Shallow Aquifers</a:t>
            </a:r>
            <a:endParaRPr lang="en-US" sz="4400" dirty="0"/>
          </a:p>
        </p:txBody>
      </p:sp>
    </p:spTree>
    <p:extLst>
      <p:ext uri="{BB962C8B-B14F-4D97-AF65-F5344CB8AC3E}">
        <p14:creationId xmlns:p14="http://schemas.microsoft.com/office/powerpoint/2010/main" val="1228049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F4097B-E60C-48F3-8668-CC5111246FCE}"/>
              </a:ext>
            </a:extLst>
          </p:cNvPr>
          <p:cNvPicPr>
            <a:picLocks noChangeAspect="1"/>
          </p:cNvPicPr>
          <p:nvPr/>
        </p:nvPicPr>
        <p:blipFill rotWithShape="1">
          <a:blip r:embed="rId3"/>
          <a:srcRect r="43257"/>
          <a:stretch/>
        </p:blipFill>
        <p:spPr>
          <a:xfrm>
            <a:off x="343899" y="2074563"/>
            <a:ext cx="4355423" cy="3275836"/>
          </a:xfrm>
          <a:prstGeom prst="rect">
            <a:avLst/>
          </a:prstGeom>
        </p:spPr>
      </p:pic>
      <p:sp>
        <p:nvSpPr>
          <p:cNvPr id="5" name="TextBox 4">
            <a:extLst>
              <a:ext uri="{FF2B5EF4-FFF2-40B4-BE49-F238E27FC236}">
                <a16:creationId xmlns:a16="http://schemas.microsoft.com/office/drawing/2014/main" id="{E4056791-B0FE-4849-BC76-7362946CF080}"/>
              </a:ext>
            </a:extLst>
          </p:cNvPr>
          <p:cNvSpPr txBox="1"/>
          <p:nvPr/>
        </p:nvSpPr>
        <p:spPr>
          <a:xfrm>
            <a:off x="1481559" y="5440100"/>
            <a:ext cx="10710441" cy="1600438"/>
          </a:xfrm>
          <a:prstGeom prst="rect">
            <a:avLst/>
          </a:prstGeom>
          <a:noFill/>
        </p:spPr>
        <p:txBody>
          <a:bodyPr wrap="square" rtlCol="0">
            <a:spAutoFit/>
          </a:bodyPr>
          <a:lstStyle/>
          <a:p>
            <a:r>
              <a:rPr lang="en-US" sz="1400" dirty="0"/>
              <a:t>SOURCE: Laurel A. </a:t>
            </a:r>
            <a:r>
              <a:rPr lang="en-US" sz="1400" dirty="0" err="1"/>
              <a:t>Schaider</a:t>
            </a:r>
            <a:r>
              <a:rPr lang="en-US" sz="1400" dirty="0"/>
              <a:t>, Janet M. Ackerman, Ruthann A. </a:t>
            </a:r>
            <a:r>
              <a:rPr lang="en-US" sz="1400" dirty="0" err="1"/>
              <a:t>Rudel</a:t>
            </a:r>
            <a:endParaRPr lang="en-US" sz="1400" dirty="0"/>
          </a:p>
          <a:p>
            <a:r>
              <a:rPr lang="en-US" sz="1400" b="1" dirty="0"/>
              <a:t>Septic systems as sources of organic wastewater compounds in domestic drinking water wells in a shallow sand and gravel aquifer</a:t>
            </a:r>
          </a:p>
          <a:p>
            <a:r>
              <a:rPr lang="en-US" sz="1400" dirty="0"/>
              <a:t>Science of The Total Environment, Volume 547, 2016, pp. 470-481</a:t>
            </a:r>
          </a:p>
          <a:p>
            <a:r>
              <a:rPr lang="en-US" sz="1400" dirty="0"/>
              <a:t>Source: Laurel A. </a:t>
            </a:r>
            <a:r>
              <a:rPr lang="en-US" sz="1400" dirty="0" err="1"/>
              <a:t>Schaider</a:t>
            </a:r>
            <a:r>
              <a:rPr lang="en-US" sz="1400" dirty="0"/>
              <a:t>, Ruthann A. </a:t>
            </a:r>
            <a:r>
              <a:rPr lang="en-US" sz="1400" dirty="0" err="1"/>
              <a:t>Rudel</a:t>
            </a:r>
            <a:r>
              <a:rPr lang="en-US" sz="1400" dirty="0"/>
              <a:t>, Janet M. Ackerman, Sarah C. </a:t>
            </a:r>
            <a:r>
              <a:rPr lang="en-US" sz="1400" dirty="0" err="1"/>
              <a:t>Dunagan</a:t>
            </a:r>
            <a:r>
              <a:rPr lang="en-US" sz="1400" dirty="0"/>
              <a:t>, Julia Green Brody</a:t>
            </a:r>
          </a:p>
          <a:p>
            <a:r>
              <a:rPr lang="en-US" sz="1400" b="1" dirty="0"/>
              <a:t>Pharmaceuticals, </a:t>
            </a:r>
            <a:r>
              <a:rPr lang="en-US" sz="1400" b="1" dirty="0" err="1"/>
              <a:t>perfluorosurfactants</a:t>
            </a:r>
            <a:r>
              <a:rPr lang="en-US" sz="1400" b="1" dirty="0"/>
              <a:t>, and other organic wastewater compounds in public drinking water wells in a shallow sand and gravel aquifer </a:t>
            </a:r>
            <a:r>
              <a:rPr lang="en-US" sz="1400" dirty="0"/>
              <a:t>Science of The Total Environment, Volumes 468–469, 2014, pp. 384-393</a:t>
            </a:r>
          </a:p>
          <a:p>
            <a:endParaRPr lang="en-US" sz="1400" dirty="0"/>
          </a:p>
        </p:txBody>
      </p:sp>
      <p:sp>
        <p:nvSpPr>
          <p:cNvPr id="7" name="TextBox 6">
            <a:extLst>
              <a:ext uri="{FF2B5EF4-FFF2-40B4-BE49-F238E27FC236}">
                <a16:creationId xmlns:a16="http://schemas.microsoft.com/office/drawing/2014/main" id="{303B70E2-5F98-403F-8342-7C7E4E77AB0F}"/>
              </a:ext>
            </a:extLst>
          </p:cNvPr>
          <p:cNvSpPr txBox="1"/>
          <p:nvPr/>
        </p:nvSpPr>
        <p:spPr>
          <a:xfrm>
            <a:off x="248098" y="-17066"/>
            <a:ext cx="11600003" cy="2123658"/>
          </a:xfrm>
          <a:prstGeom prst="rect">
            <a:avLst/>
          </a:prstGeom>
          <a:noFill/>
        </p:spPr>
        <p:txBody>
          <a:bodyPr wrap="square" rtlCol="0">
            <a:spAutoFit/>
          </a:body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Pharmaceuticals and other Organic Waste Compounds Detected in Private Drinking Water Supplies in Shallow Aquifers</a:t>
            </a:r>
            <a:endParaRPr lang="en-US" sz="4400" dirty="0"/>
          </a:p>
        </p:txBody>
      </p:sp>
      <p:sp>
        <p:nvSpPr>
          <p:cNvPr id="2" name="TextBox 1">
            <a:extLst>
              <a:ext uri="{FF2B5EF4-FFF2-40B4-BE49-F238E27FC236}">
                <a16:creationId xmlns:a16="http://schemas.microsoft.com/office/drawing/2014/main" id="{4CB69728-097E-4C59-B9A6-604F7081CF8D}"/>
              </a:ext>
            </a:extLst>
          </p:cNvPr>
          <p:cNvSpPr txBox="1"/>
          <p:nvPr/>
        </p:nvSpPr>
        <p:spPr>
          <a:xfrm>
            <a:off x="8065346" y="2106592"/>
            <a:ext cx="3625083"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t>17 wells, (85%) contained detectable concentrations of at least one Organic Waste Compounds (OWC)</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 Acesulfame- a marker for waste water contamination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Detections are in parts per trillion</a:t>
            </a:r>
          </a:p>
        </p:txBody>
      </p:sp>
      <p:pic>
        <p:nvPicPr>
          <p:cNvPr id="6" name="Picture 5">
            <a:extLst>
              <a:ext uri="{FF2B5EF4-FFF2-40B4-BE49-F238E27FC236}">
                <a16:creationId xmlns:a16="http://schemas.microsoft.com/office/drawing/2014/main" id="{761E70D5-DCF2-43A4-9347-0D677E3028DC}"/>
              </a:ext>
            </a:extLst>
          </p:cNvPr>
          <p:cNvPicPr>
            <a:picLocks noChangeAspect="1"/>
          </p:cNvPicPr>
          <p:nvPr/>
        </p:nvPicPr>
        <p:blipFill>
          <a:blip r:embed="rId4"/>
          <a:stretch>
            <a:fillRect/>
          </a:stretch>
        </p:blipFill>
        <p:spPr>
          <a:xfrm>
            <a:off x="4699316" y="2078045"/>
            <a:ext cx="3366031" cy="3184210"/>
          </a:xfrm>
          <a:prstGeom prst="rect">
            <a:avLst/>
          </a:prstGeom>
        </p:spPr>
      </p:pic>
    </p:spTree>
    <p:extLst>
      <p:ext uri="{BB962C8B-B14F-4D97-AF65-F5344CB8AC3E}">
        <p14:creationId xmlns:p14="http://schemas.microsoft.com/office/powerpoint/2010/main" val="2472016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49D62-03C1-49D4-ADD0-2857C5F1144B}"/>
              </a:ext>
            </a:extLst>
          </p:cNvPr>
          <p:cNvSpPr>
            <a:spLocks noGrp="1"/>
          </p:cNvSpPr>
          <p:nvPr>
            <p:ph idx="4294967295"/>
          </p:nvPr>
        </p:nvSpPr>
        <p:spPr>
          <a:xfrm>
            <a:off x="343899" y="2233914"/>
            <a:ext cx="10964567" cy="3640788"/>
          </a:xfrm>
        </p:spPr>
        <p:txBody>
          <a:bodyPr>
            <a:normAutofit/>
          </a:bodyPr>
          <a:lstStyle/>
          <a:p>
            <a:r>
              <a:rPr lang="en-US" sz="2800" dirty="0"/>
              <a:t>Tested 20 Public wells (raw water) in sand and gravel for 92 OWC</a:t>
            </a:r>
          </a:p>
          <a:p>
            <a:r>
              <a:rPr lang="en-US" sz="2800" dirty="0"/>
              <a:t>Pharmaceuticals and PFAS most frequently detected</a:t>
            </a:r>
          </a:p>
          <a:p>
            <a:r>
              <a:rPr lang="en-US" sz="2800" dirty="0"/>
              <a:t>Septic systems primary source into aquifer</a:t>
            </a:r>
          </a:p>
          <a:p>
            <a:r>
              <a:rPr lang="en-US" sz="2800" dirty="0"/>
              <a:t>Nitrate, boron, and extent of unsewered development correlate with OWC presence. </a:t>
            </a:r>
          </a:p>
          <a:p>
            <a:pPr lvl="1"/>
            <a:r>
              <a:rPr lang="en-US" sz="2266" dirty="0"/>
              <a:t>Boron is surrogate for waster water tracer (present in soaps/detergents)</a:t>
            </a:r>
          </a:p>
          <a:p>
            <a:pPr marL="0" indent="0">
              <a:buNone/>
            </a:pPr>
            <a:endParaRPr lang="en-US" sz="2800" dirty="0"/>
          </a:p>
        </p:txBody>
      </p:sp>
      <p:sp>
        <p:nvSpPr>
          <p:cNvPr id="5" name="TextBox 4">
            <a:extLst>
              <a:ext uri="{FF2B5EF4-FFF2-40B4-BE49-F238E27FC236}">
                <a16:creationId xmlns:a16="http://schemas.microsoft.com/office/drawing/2014/main" id="{E4056791-B0FE-4849-BC76-7362946CF080}"/>
              </a:ext>
            </a:extLst>
          </p:cNvPr>
          <p:cNvSpPr txBox="1"/>
          <p:nvPr/>
        </p:nvSpPr>
        <p:spPr>
          <a:xfrm>
            <a:off x="1493134" y="5382227"/>
            <a:ext cx="10649677" cy="1600438"/>
          </a:xfrm>
          <a:prstGeom prst="rect">
            <a:avLst/>
          </a:prstGeom>
          <a:noFill/>
        </p:spPr>
        <p:txBody>
          <a:bodyPr wrap="square" rtlCol="0">
            <a:spAutoFit/>
          </a:bodyPr>
          <a:lstStyle/>
          <a:p>
            <a:r>
              <a:rPr lang="en-US" sz="1400" dirty="0"/>
              <a:t>SOURCE: Laurel A. </a:t>
            </a:r>
            <a:r>
              <a:rPr lang="en-US" sz="1400" dirty="0" err="1"/>
              <a:t>Schaider</a:t>
            </a:r>
            <a:r>
              <a:rPr lang="en-US" sz="1400" dirty="0"/>
              <a:t>, Janet M. Ackerman, Ruthann A. </a:t>
            </a:r>
            <a:r>
              <a:rPr lang="en-US" sz="1400" dirty="0" err="1"/>
              <a:t>Rudel</a:t>
            </a:r>
            <a:endParaRPr lang="en-US" sz="1400" dirty="0"/>
          </a:p>
          <a:p>
            <a:r>
              <a:rPr lang="en-US" sz="1400" b="1" dirty="0"/>
              <a:t>Septic systems as sources of organic wastewater compounds in domestic drinking water wells in a shallow sand and gravel aquifer</a:t>
            </a:r>
          </a:p>
          <a:p>
            <a:r>
              <a:rPr lang="en-US" sz="1400" dirty="0"/>
              <a:t>Science of The Total Environment, Volume 547, 2016, pp. 470-481</a:t>
            </a:r>
          </a:p>
          <a:p>
            <a:r>
              <a:rPr lang="en-US" sz="1400" dirty="0"/>
              <a:t>Source: Laurel A. </a:t>
            </a:r>
            <a:r>
              <a:rPr lang="en-US" sz="1400" dirty="0" err="1"/>
              <a:t>Schaider</a:t>
            </a:r>
            <a:r>
              <a:rPr lang="en-US" sz="1400" dirty="0"/>
              <a:t>, Ruthann A. </a:t>
            </a:r>
            <a:r>
              <a:rPr lang="en-US" sz="1400" dirty="0" err="1"/>
              <a:t>Rudel</a:t>
            </a:r>
            <a:r>
              <a:rPr lang="en-US" sz="1400" dirty="0"/>
              <a:t>, Janet M. Ackerman, Sarah C. </a:t>
            </a:r>
            <a:r>
              <a:rPr lang="en-US" sz="1400" dirty="0" err="1"/>
              <a:t>Dunagan</a:t>
            </a:r>
            <a:r>
              <a:rPr lang="en-US" sz="1400" dirty="0"/>
              <a:t>, Julia Green Brody</a:t>
            </a:r>
          </a:p>
          <a:p>
            <a:r>
              <a:rPr lang="en-US" sz="1400" b="1" dirty="0"/>
              <a:t>Pharmaceuticals, </a:t>
            </a:r>
            <a:r>
              <a:rPr lang="en-US" sz="1400" b="1" dirty="0" err="1"/>
              <a:t>perfluorosurfactants</a:t>
            </a:r>
            <a:r>
              <a:rPr lang="en-US" sz="1400" b="1" dirty="0"/>
              <a:t>, and other organic wastewater compounds in public drinking water wells in a shallow sand and gravel aquifer  </a:t>
            </a:r>
            <a:r>
              <a:rPr lang="en-US" sz="1400" dirty="0"/>
              <a:t>Science of The Total Environment, Volumes 468–469, 2014, pp. 384-393</a:t>
            </a:r>
          </a:p>
          <a:p>
            <a:endParaRPr lang="en-US" sz="1400" dirty="0"/>
          </a:p>
        </p:txBody>
      </p:sp>
      <p:sp>
        <p:nvSpPr>
          <p:cNvPr id="7" name="TextBox 6">
            <a:extLst>
              <a:ext uri="{FF2B5EF4-FFF2-40B4-BE49-F238E27FC236}">
                <a16:creationId xmlns:a16="http://schemas.microsoft.com/office/drawing/2014/main" id="{303B70E2-5F98-403F-8342-7C7E4E77AB0F}"/>
              </a:ext>
            </a:extLst>
          </p:cNvPr>
          <p:cNvSpPr txBox="1"/>
          <p:nvPr/>
        </p:nvSpPr>
        <p:spPr>
          <a:xfrm>
            <a:off x="137641" y="0"/>
            <a:ext cx="11600003" cy="2123658"/>
          </a:xfrm>
          <a:prstGeom prst="rect">
            <a:avLst/>
          </a:prstGeom>
          <a:noFill/>
        </p:spPr>
        <p:txBody>
          <a:bodyPr wrap="square" rtlCol="0">
            <a:spAutoFit/>
          </a:body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Pharmaceuticals and other OWC Detected in Public Drinking Water Supplies in Shallow Aquifers</a:t>
            </a:r>
            <a:endParaRPr lang="en-US" sz="4400" dirty="0"/>
          </a:p>
        </p:txBody>
      </p:sp>
    </p:spTree>
    <p:extLst>
      <p:ext uri="{BB962C8B-B14F-4D97-AF65-F5344CB8AC3E}">
        <p14:creationId xmlns:p14="http://schemas.microsoft.com/office/powerpoint/2010/main" val="2779003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49D62-03C1-49D4-ADD0-2857C5F1144B}"/>
              </a:ext>
            </a:extLst>
          </p:cNvPr>
          <p:cNvSpPr>
            <a:spLocks noGrp="1"/>
          </p:cNvSpPr>
          <p:nvPr>
            <p:ph idx="4294967295"/>
          </p:nvPr>
        </p:nvSpPr>
        <p:spPr>
          <a:xfrm>
            <a:off x="343899" y="1348739"/>
            <a:ext cx="10972800" cy="4525963"/>
          </a:xfrm>
        </p:spPr>
        <p:txBody>
          <a:bodyPr>
            <a:normAutofit/>
          </a:bodyPr>
          <a:lstStyle/>
          <a:p>
            <a:endParaRPr lang="en-US" sz="2800" dirty="0"/>
          </a:p>
          <a:p>
            <a:endParaRPr lang="en-US" sz="2800" dirty="0"/>
          </a:p>
        </p:txBody>
      </p:sp>
      <p:pic>
        <p:nvPicPr>
          <p:cNvPr id="4" name="Picture 3">
            <a:extLst>
              <a:ext uri="{FF2B5EF4-FFF2-40B4-BE49-F238E27FC236}">
                <a16:creationId xmlns:a16="http://schemas.microsoft.com/office/drawing/2014/main" id="{E0F4097B-E60C-48F3-8668-CC5111246FCE}"/>
              </a:ext>
            </a:extLst>
          </p:cNvPr>
          <p:cNvPicPr>
            <a:picLocks noChangeAspect="1"/>
          </p:cNvPicPr>
          <p:nvPr/>
        </p:nvPicPr>
        <p:blipFill>
          <a:blip r:embed="rId3"/>
          <a:stretch>
            <a:fillRect/>
          </a:stretch>
        </p:blipFill>
        <p:spPr>
          <a:xfrm>
            <a:off x="216156" y="1995979"/>
            <a:ext cx="7675733" cy="3275836"/>
          </a:xfrm>
          <a:prstGeom prst="rect">
            <a:avLst/>
          </a:prstGeom>
        </p:spPr>
      </p:pic>
      <p:sp>
        <p:nvSpPr>
          <p:cNvPr id="5" name="TextBox 4">
            <a:extLst>
              <a:ext uri="{FF2B5EF4-FFF2-40B4-BE49-F238E27FC236}">
                <a16:creationId xmlns:a16="http://schemas.microsoft.com/office/drawing/2014/main" id="{E4056791-B0FE-4849-BC76-7362946CF080}"/>
              </a:ext>
            </a:extLst>
          </p:cNvPr>
          <p:cNvSpPr txBox="1"/>
          <p:nvPr/>
        </p:nvSpPr>
        <p:spPr>
          <a:xfrm>
            <a:off x="2297323" y="5184647"/>
            <a:ext cx="9845488" cy="1600438"/>
          </a:xfrm>
          <a:prstGeom prst="rect">
            <a:avLst/>
          </a:prstGeom>
          <a:noFill/>
        </p:spPr>
        <p:txBody>
          <a:bodyPr wrap="square" rtlCol="0">
            <a:spAutoFit/>
          </a:bodyPr>
          <a:lstStyle/>
          <a:p>
            <a:r>
              <a:rPr lang="en-US" sz="1400" dirty="0"/>
              <a:t>SOURCE: Laurel A. </a:t>
            </a:r>
            <a:r>
              <a:rPr lang="en-US" sz="1400" dirty="0" err="1"/>
              <a:t>Schaider</a:t>
            </a:r>
            <a:r>
              <a:rPr lang="en-US" sz="1400" dirty="0"/>
              <a:t>, Janet M. Ackerman, Ruthann A. </a:t>
            </a:r>
            <a:r>
              <a:rPr lang="en-US" sz="1400" dirty="0" err="1"/>
              <a:t>Rudel</a:t>
            </a:r>
            <a:endParaRPr lang="en-US" sz="1400" dirty="0"/>
          </a:p>
          <a:p>
            <a:r>
              <a:rPr lang="en-US" sz="1400" b="1" dirty="0"/>
              <a:t>Septic systems as sources of organic wastewater compounds in domestic drinking water wells in a shallow sand and gravel aquifer</a:t>
            </a:r>
          </a:p>
          <a:p>
            <a:r>
              <a:rPr lang="en-US" sz="1400" dirty="0"/>
              <a:t>Science of The Total Environment, Volume 547, 2016, pp. 470-481</a:t>
            </a:r>
          </a:p>
          <a:p>
            <a:r>
              <a:rPr lang="en-US" sz="1400" dirty="0"/>
              <a:t>Source: Laurel A. </a:t>
            </a:r>
            <a:r>
              <a:rPr lang="en-US" sz="1400" dirty="0" err="1"/>
              <a:t>Schaider</a:t>
            </a:r>
            <a:r>
              <a:rPr lang="en-US" sz="1400" dirty="0"/>
              <a:t>, Ruthann A. </a:t>
            </a:r>
            <a:r>
              <a:rPr lang="en-US" sz="1400" dirty="0" err="1"/>
              <a:t>Rudel</a:t>
            </a:r>
            <a:r>
              <a:rPr lang="en-US" sz="1400" dirty="0"/>
              <a:t>, Janet M. Ackerman, Sarah C. </a:t>
            </a:r>
            <a:r>
              <a:rPr lang="en-US" sz="1400" dirty="0" err="1"/>
              <a:t>Dunagan</a:t>
            </a:r>
            <a:r>
              <a:rPr lang="en-US" sz="1400" dirty="0"/>
              <a:t>, Julia Green Brody</a:t>
            </a:r>
          </a:p>
          <a:p>
            <a:r>
              <a:rPr lang="en-US" sz="1400" b="1" dirty="0"/>
              <a:t>Pharmaceuticals, </a:t>
            </a:r>
            <a:r>
              <a:rPr lang="en-US" sz="1400" b="1" dirty="0" err="1"/>
              <a:t>perfluorosurfactants</a:t>
            </a:r>
            <a:r>
              <a:rPr lang="en-US" sz="1400" b="1" dirty="0"/>
              <a:t>, and other organic wastewater compounds in public drinking water wells in a shallow sand and gravel aquifer  </a:t>
            </a:r>
            <a:r>
              <a:rPr lang="en-US" sz="1400" dirty="0"/>
              <a:t>Science of The Total Environment, Volumes 468–469, 2014, pp. 384-393</a:t>
            </a:r>
          </a:p>
          <a:p>
            <a:endParaRPr lang="en-US" sz="1400" dirty="0"/>
          </a:p>
        </p:txBody>
      </p:sp>
      <p:sp>
        <p:nvSpPr>
          <p:cNvPr id="7" name="TextBox 6">
            <a:extLst>
              <a:ext uri="{FF2B5EF4-FFF2-40B4-BE49-F238E27FC236}">
                <a16:creationId xmlns:a16="http://schemas.microsoft.com/office/drawing/2014/main" id="{303B70E2-5F98-403F-8342-7C7E4E77AB0F}"/>
              </a:ext>
            </a:extLst>
          </p:cNvPr>
          <p:cNvSpPr txBox="1"/>
          <p:nvPr/>
        </p:nvSpPr>
        <p:spPr>
          <a:xfrm>
            <a:off x="137641" y="0"/>
            <a:ext cx="11600003" cy="2123658"/>
          </a:xfrm>
          <a:prstGeom prst="rect">
            <a:avLst/>
          </a:prstGeom>
          <a:noFill/>
        </p:spPr>
        <p:txBody>
          <a:bodyPr wrap="square" rtlCol="0">
            <a:spAutoFit/>
          </a:body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Pharmaceuticals and other OWC Detected in Public Drinking Water Supplies in Shallow Aquifers</a:t>
            </a:r>
            <a:endParaRPr lang="en-US" sz="4400" dirty="0"/>
          </a:p>
        </p:txBody>
      </p:sp>
      <p:sp>
        <p:nvSpPr>
          <p:cNvPr id="6" name="TextBox 5">
            <a:extLst>
              <a:ext uri="{FF2B5EF4-FFF2-40B4-BE49-F238E27FC236}">
                <a16:creationId xmlns:a16="http://schemas.microsoft.com/office/drawing/2014/main" id="{565A79BE-780C-4BC8-A8B2-AE80CB73C640}"/>
              </a:ext>
            </a:extLst>
          </p:cNvPr>
          <p:cNvSpPr txBox="1"/>
          <p:nvPr/>
        </p:nvSpPr>
        <p:spPr>
          <a:xfrm>
            <a:off x="8019632" y="2073753"/>
            <a:ext cx="3524187"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t>15 wells, (75%) contained  least one Organic Waste Compounds (OWC)</a:t>
            </a:r>
          </a:p>
          <a:p>
            <a:pPr marL="342900" indent="-342900">
              <a:buFont typeface="Arial" panose="020B0604020202020204" pitchFamily="34" charset="0"/>
              <a:buChar char="•"/>
            </a:pPr>
            <a:r>
              <a:rPr lang="en-US" sz="2000" dirty="0"/>
              <a:t>60% antibiotics</a:t>
            </a:r>
          </a:p>
          <a:p>
            <a:pPr marL="342900" indent="-342900">
              <a:buFont typeface="Arial" panose="020B0604020202020204" pitchFamily="34" charset="0"/>
              <a:buChar char="•"/>
            </a:pPr>
            <a:r>
              <a:rPr lang="en-US" sz="2000" dirty="0"/>
              <a:t>40% PFAS</a:t>
            </a:r>
          </a:p>
          <a:p>
            <a:pPr marL="342900" indent="-342900">
              <a:buFont typeface="Arial" panose="020B0604020202020204" pitchFamily="34" charset="0"/>
              <a:buChar char="•"/>
            </a:pPr>
            <a:r>
              <a:rPr lang="en-US" sz="2000" dirty="0"/>
              <a:t>boron as markers for waste water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Detections are in parts per trillion</a:t>
            </a:r>
          </a:p>
        </p:txBody>
      </p:sp>
    </p:spTree>
    <p:extLst>
      <p:ext uri="{BB962C8B-B14F-4D97-AF65-F5344CB8AC3E}">
        <p14:creationId xmlns:p14="http://schemas.microsoft.com/office/powerpoint/2010/main" val="2531783689"/>
      </p:ext>
    </p:extLst>
  </p:cSld>
  <p:clrMapOvr>
    <a:masterClrMapping/>
  </p:clrMapOvr>
</p:sld>
</file>

<file path=ppt/theme/theme1.xml><?xml version="1.0" encoding="utf-8"?>
<a:theme xmlns:a="http://schemas.openxmlformats.org/drawingml/2006/main" name="McHenry County Report summary_Final_JFN_AMGedi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tion_16_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Type xmlns="http://schemas.microsoft.com/sharepoint/v3">Final manuscript for Bureau approval</DocumentType>
    <DocumentDescription xmlns="http://schemas.microsoft.com/sharepoint/v3">Final presentation for CA review</DocumentDescrip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PDocumentContentType" ma:contentTypeID="0x0101006BD571182E2C4DE7854527CFFCE1B0FE00EFAC538733D41643A496BFDB030EC5D2" ma:contentTypeVersion="1" ma:contentTypeDescription="Information Product Document Content Type" ma:contentTypeScope="" ma:versionID="09b627402b6d4ce5d9ce039850aef016">
  <xsd:schema xmlns:xsd="http://www.w3.org/2001/XMLSchema" xmlns:xs="http://www.w3.org/2001/XMLSchema" xmlns:p="http://schemas.microsoft.com/office/2006/metadata/properties" xmlns:ns1="http://schemas.microsoft.com/sharepoint/v3" targetNamespace="http://schemas.microsoft.com/office/2006/metadata/properties" ma:root="true" ma:fieldsID="32e80ef6367289f4830be570a1b95462" ns1:_="">
    <xsd:import namespace="http://schemas.microsoft.com/sharepoint/v3"/>
    <xsd:element name="properties">
      <xsd:complexType>
        <xsd:sequence>
          <xsd:element name="documentManagement">
            <xsd:complexType>
              <xsd:all>
                <xsd:element ref="ns1:DocumentType" minOccurs="0"/>
                <xsd:element ref="ns1:Document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Type" ma:index="8" nillable="true" ma:displayName="Document Type" ma:default="" ma:format="Dropdown" ma:internalName="DocumentType">
      <xsd:simpleType>
        <xsd:restriction base="dms:Choice">
          <xsd:enumeration value="[Select]"/>
          <xsd:enumeration value="Author's original manuscript"/>
          <xsd:enumeration value="SPN edited manuscript"/>
          <xsd:enumeration value="Peer review"/>
          <xsd:enumeration value="Peer review reconciliation"/>
          <xsd:enumeration value="Final manuscript for Bureau approval"/>
          <xsd:enumeration value="Final BAO approved manuscript"/>
          <xsd:enumeration value="IPPA"/>
          <xsd:enumeration value="Accepted Manuscript (only .docx file)"/>
          <xsd:enumeration value="Other"/>
        </xsd:restriction>
      </xsd:simpleType>
    </xsd:element>
    <xsd:element name="DocumentDescription" ma:index="9" nillable="true" ma:displayName="Description" ma:internalName="DocumentDescript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0F61FC-EB53-4DC3-A579-894005FC8CE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9C54375-5D0F-4A40-86BF-60D33CC2C2C0}">
  <ds:schemaRefs>
    <ds:schemaRef ds:uri="http://schemas.microsoft.com/sharepoint/v3/contenttype/forms"/>
  </ds:schemaRefs>
</ds:datastoreItem>
</file>

<file path=customXml/itemProps3.xml><?xml version="1.0" encoding="utf-8"?>
<ds:datastoreItem xmlns:ds="http://schemas.openxmlformats.org/officeDocument/2006/customXml" ds:itemID="{61529ED1-EE20-4B0A-9B52-23B1A411E7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3157</TotalTime>
  <Words>2631</Words>
  <Application>Microsoft Office PowerPoint</Application>
  <PresentationFormat>Widescreen</PresentationFormat>
  <Paragraphs>277</Paragraphs>
  <Slides>27</Slides>
  <Notes>27</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27</vt:i4>
      </vt:variant>
    </vt:vector>
  </HeadingPairs>
  <TitlesOfParts>
    <vt:vector size="33" baseType="lpstr">
      <vt:lpstr>Arial</vt:lpstr>
      <vt:lpstr>Calibri</vt:lpstr>
      <vt:lpstr>McHenry County Report summary_Final_JFN_AMGedits</vt:lpstr>
      <vt:lpstr>Office Theme</vt:lpstr>
      <vt:lpstr>presentation_16_9</vt:lpstr>
      <vt:lpstr>1_Office Theme</vt:lpstr>
      <vt:lpstr>Studies Identifying Contaminants of Emerging Concern in Groundwater and Surface Water  </vt:lpstr>
      <vt:lpstr>PowerPoint Presentation</vt:lpstr>
      <vt:lpstr>The Hydrologic Cycle and Groundwater Vulnerability</vt:lpstr>
      <vt:lpstr>Pharmaceuticals</vt:lpstr>
      <vt:lpstr>Cycling of  Pharmaceuticals in the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PerfluoroWhat?</vt:lpstr>
      <vt:lpstr>PowerPoint Presentation</vt:lpstr>
      <vt:lpstr>Are PFOS and PFOAs regulated? </vt:lpstr>
      <vt:lpstr>PowerPoint Presentation</vt:lpstr>
      <vt:lpstr>PowerPoint Presentation</vt:lpstr>
      <vt:lpstr>Microplastics are Everywhere!</vt:lpstr>
      <vt:lpstr>PowerPoint Presentation</vt:lpstr>
      <vt:lpstr>PowerPoint Presentation</vt:lpstr>
      <vt:lpstr>PowerPoint Presentation</vt:lpstr>
      <vt:lpstr>Microplastic in Groundwater</vt:lpstr>
      <vt:lpstr>Groundwater and Surface Waters are Vulnerable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Pharmaceuticals and more in your Groundwater and Surface Water  November 5, 2019 Barrington Area Council of Governments Prescription Drug Take Back Event @ The Garlands of Barrington </dc:title>
  <dc:creator>Gahala, Amy M</dc:creator>
  <cp:lastModifiedBy>Gahala, Amy M</cp:lastModifiedBy>
  <cp:revision>40</cp:revision>
  <cp:lastPrinted>2019-11-04T18:37:36Z</cp:lastPrinted>
  <dcterms:created xsi:type="dcterms:W3CDTF">2019-10-18T13:48:07Z</dcterms:created>
  <dcterms:modified xsi:type="dcterms:W3CDTF">2020-01-28T14:42:38Z</dcterms:modified>
</cp:coreProperties>
</file>