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54" r:id="rId5"/>
    <p:sldMasterId id="2147483652" r:id="rId6"/>
    <p:sldMasterId id="2147483656" r:id="rId7"/>
  </p:sldMasterIdLst>
  <p:notesMasterIdLst>
    <p:notesMasterId r:id="rId37"/>
  </p:notesMasterIdLst>
  <p:sldIdLst>
    <p:sldId id="258" r:id="rId8"/>
    <p:sldId id="259" r:id="rId9"/>
    <p:sldId id="293" r:id="rId10"/>
    <p:sldId id="273" r:id="rId11"/>
    <p:sldId id="278" r:id="rId12"/>
    <p:sldId id="269" r:id="rId13"/>
    <p:sldId id="267" r:id="rId14"/>
    <p:sldId id="263" r:id="rId15"/>
    <p:sldId id="268" r:id="rId16"/>
    <p:sldId id="282" r:id="rId17"/>
    <p:sldId id="265" r:id="rId18"/>
    <p:sldId id="294" r:id="rId19"/>
    <p:sldId id="266" r:id="rId20"/>
    <p:sldId id="295" r:id="rId21"/>
    <p:sldId id="296" r:id="rId22"/>
    <p:sldId id="292" r:id="rId23"/>
    <p:sldId id="270" r:id="rId24"/>
    <p:sldId id="285" r:id="rId25"/>
    <p:sldId id="286" r:id="rId26"/>
    <p:sldId id="287" r:id="rId27"/>
    <p:sldId id="298" r:id="rId28"/>
    <p:sldId id="288" r:id="rId29"/>
    <p:sldId id="289" r:id="rId30"/>
    <p:sldId id="290" r:id="rId31"/>
    <p:sldId id="291" r:id="rId32"/>
    <p:sldId id="297" r:id="rId33"/>
    <p:sldId id="299" r:id="rId34"/>
    <p:sldId id="260" r:id="rId35"/>
    <p:sldId id="284" r:id="rId3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E28B26-89F8-DDFB-3DB7-FFBFE53206F9}" name="Sortor, Rachel Nicole" initials="RNS" userId="Sortor, Rachel Nicole" providerId="None"/>
  <p188:author id="{1C628051-289F-2ED2-F2EE-AD71417A087D}" name="Gahala, Amy M" initials="GAM" userId="S::agahala@usgs.gov::38941744-1051-4c0f-ab6c-70a35f948d86" providerId="AD"/>
  <p188:author id="{18851187-1F67-26D2-6641-A25E736A0127}" name="Barnes, Kymm K" initials="BKK" userId="S::kkbarnes@usgs.gov::36b3dc56-79f5-4daa-b04f-bf7c006b0d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Judith C" initials="TJC" lastIdx="7" clrIdx="0">
    <p:extLst>
      <p:ext uri="{19B8F6BF-5375-455C-9EA6-DF929625EA0E}">
        <p15:presenceInfo xmlns:p15="http://schemas.microsoft.com/office/powerpoint/2012/main" userId="S::juthomas@usgs.gov::1a37b539-b2b9-43fa-a92b-49abedaaf5f7" providerId="AD"/>
      </p:ext>
    </p:extLst>
  </p:cmAuthor>
  <p:cmAuthor id="2" name="Gahala, Amy M" initials="GAM" lastIdx="10" clrIdx="1">
    <p:extLst>
      <p:ext uri="{19B8F6BF-5375-455C-9EA6-DF929625EA0E}">
        <p15:presenceInfo xmlns:p15="http://schemas.microsoft.com/office/powerpoint/2012/main" userId="S::agahala@usgs.gov::38941744-1051-4c0f-ab6c-70a35f948d86" providerId="AD"/>
      </p:ext>
    </p:extLst>
  </p:cmAuthor>
  <p:cmAuthor id="3" name="Fitzgerald, Kendall M" initials="FKM" lastIdx="6" clrIdx="2">
    <p:extLst>
      <p:ext uri="{19B8F6BF-5375-455C-9EA6-DF929625EA0E}">
        <p15:presenceInfo xmlns:p15="http://schemas.microsoft.com/office/powerpoint/2012/main" userId="S::kmfitzgerald@usgs.gov::67c09d7d-7d2e-4dc0-9fb1-041a0abdf3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C293D-424B-40C6-A777-998B711801E2}" v="5" dt="2023-10-24T20:56:16.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8812" autoAdjust="0"/>
  </p:normalViewPr>
  <p:slideViewPr>
    <p:cSldViewPr snapToGrid="0" snapToObjects="1">
      <p:cViewPr varScale="1">
        <p:scale>
          <a:sx n="118" d="100"/>
          <a:sy n="118" d="100"/>
        </p:scale>
        <p:origin x="1440"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2" d="100"/>
          <a:sy n="82" d="100"/>
        </p:scale>
        <p:origin x="319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hala, Amy M" userId="38941744-1051-4c0f-ab6c-70a35f948d86" providerId="ADAL" clId="{06AC293D-424B-40C6-A777-998B711801E2}"/>
    <pc:docChg chg="undo custSel modSld modNotesMaster">
      <pc:chgData name="Gahala, Amy M" userId="38941744-1051-4c0f-ab6c-70a35f948d86" providerId="ADAL" clId="{06AC293D-424B-40C6-A777-998B711801E2}" dt="2023-10-25T20:43:18.589" v="645" actId="14100"/>
      <pc:docMkLst>
        <pc:docMk/>
      </pc:docMkLst>
      <pc:sldChg chg="delCm">
        <pc:chgData name="Gahala, Amy M" userId="38941744-1051-4c0f-ab6c-70a35f948d86" providerId="ADAL" clId="{06AC293D-424B-40C6-A777-998B711801E2}" dt="2023-09-28T22:17:51.022" v="0"/>
        <pc:sldMkLst>
          <pc:docMk/>
          <pc:sldMk cId="0" sldId="258"/>
        </pc:sldMkLst>
      </pc:sldChg>
      <pc:sldChg chg="modSp mod">
        <pc:chgData name="Gahala, Amy M" userId="38941744-1051-4c0f-ab6c-70a35f948d86" providerId="ADAL" clId="{06AC293D-424B-40C6-A777-998B711801E2}" dt="2023-10-24T19:54:18.237" v="610" actId="1076"/>
        <pc:sldMkLst>
          <pc:docMk/>
          <pc:sldMk cId="0" sldId="259"/>
        </pc:sldMkLst>
        <pc:spChg chg="mod">
          <ac:chgData name="Gahala, Amy M" userId="38941744-1051-4c0f-ab6c-70a35f948d86" providerId="ADAL" clId="{06AC293D-424B-40C6-A777-998B711801E2}" dt="2023-10-24T19:05:46.640" v="18" actId="20577"/>
          <ac:spMkLst>
            <pc:docMk/>
            <pc:sldMk cId="0" sldId="259"/>
            <ac:spMk id="4" creationId="{00000000-0000-0000-0000-000000000000}"/>
          </ac:spMkLst>
        </pc:spChg>
        <pc:spChg chg="mod">
          <ac:chgData name="Gahala, Amy M" userId="38941744-1051-4c0f-ab6c-70a35f948d86" providerId="ADAL" clId="{06AC293D-424B-40C6-A777-998B711801E2}" dt="2023-10-24T19:54:18.237" v="610" actId="1076"/>
          <ac:spMkLst>
            <pc:docMk/>
            <pc:sldMk cId="0" sldId="259"/>
            <ac:spMk id="9" creationId="{D75C0BAB-5D11-BED2-8C82-7A1E681E2F2A}"/>
          </ac:spMkLst>
        </pc:spChg>
      </pc:sldChg>
      <pc:sldChg chg="modSp mod delCm modNotes">
        <pc:chgData name="Gahala, Amy M" userId="38941744-1051-4c0f-ab6c-70a35f948d86" providerId="ADAL" clId="{06AC293D-424B-40C6-A777-998B711801E2}" dt="2023-10-25T20:43:18.589" v="645" actId="14100"/>
        <pc:sldMkLst>
          <pc:docMk/>
          <pc:sldMk cId="2743215073" sldId="263"/>
        </pc:sldMkLst>
        <pc:spChg chg="mod">
          <ac:chgData name="Gahala, Amy M" userId="38941744-1051-4c0f-ab6c-70a35f948d86" providerId="ADAL" clId="{06AC293D-424B-40C6-A777-998B711801E2}" dt="2023-10-25T20:43:12.786" v="644" actId="20577"/>
          <ac:spMkLst>
            <pc:docMk/>
            <pc:sldMk cId="2743215073" sldId="263"/>
            <ac:spMk id="4" creationId="{00000000-0000-0000-0000-000000000000}"/>
          </ac:spMkLst>
        </pc:spChg>
        <pc:picChg chg="mod">
          <ac:chgData name="Gahala, Amy M" userId="38941744-1051-4c0f-ab6c-70a35f948d86" providerId="ADAL" clId="{06AC293D-424B-40C6-A777-998B711801E2}" dt="2023-10-25T20:43:18.589" v="645" actId="14100"/>
          <ac:picMkLst>
            <pc:docMk/>
            <pc:sldMk cId="2743215073" sldId="263"/>
            <ac:picMk id="8" creationId="{B6BA31F0-ED86-F36F-1654-D4E30DD8CC11}"/>
          </ac:picMkLst>
        </pc:picChg>
      </pc:sldChg>
      <pc:sldChg chg="modSp mod">
        <pc:chgData name="Gahala, Amy M" userId="38941744-1051-4c0f-ab6c-70a35f948d86" providerId="ADAL" clId="{06AC293D-424B-40C6-A777-998B711801E2}" dt="2023-10-24T20:51:49.171" v="621" actId="1076"/>
        <pc:sldMkLst>
          <pc:docMk/>
          <pc:sldMk cId="2566259818" sldId="265"/>
        </pc:sldMkLst>
        <pc:spChg chg="mod">
          <ac:chgData name="Gahala, Amy M" userId="38941744-1051-4c0f-ab6c-70a35f948d86" providerId="ADAL" clId="{06AC293D-424B-40C6-A777-998B711801E2}" dt="2023-10-24T20:51:49.171" v="621" actId="1076"/>
          <ac:spMkLst>
            <pc:docMk/>
            <pc:sldMk cId="2566259818" sldId="265"/>
            <ac:spMk id="7" creationId="{375AF649-ACE5-34FD-447F-D55EA65590B8}"/>
          </ac:spMkLst>
        </pc:spChg>
        <pc:picChg chg="mod">
          <ac:chgData name="Gahala, Amy M" userId="38941744-1051-4c0f-ab6c-70a35f948d86" providerId="ADAL" clId="{06AC293D-424B-40C6-A777-998B711801E2}" dt="2023-10-24T20:51:33.121" v="615" actId="14100"/>
          <ac:picMkLst>
            <pc:docMk/>
            <pc:sldMk cId="2566259818" sldId="265"/>
            <ac:picMk id="9" creationId="{0CBE7630-1C27-F8CF-A933-0FAD725688C9}"/>
          </ac:picMkLst>
        </pc:picChg>
      </pc:sldChg>
      <pc:sldChg chg="modSp mod delCm">
        <pc:chgData name="Gahala, Amy M" userId="38941744-1051-4c0f-ab6c-70a35f948d86" providerId="ADAL" clId="{06AC293D-424B-40C6-A777-998B711801E2}" dt="2023-10-24T20:54:17.982" v="627" actId="12"/>
        <pc:sldMkLst>
          <pc:docMk/>
          <pc:sldMk cId="257328405" sldId="266"/>
        </pc:sldMkLst>
        <pc:spChg chg="mod">
          <ac:chgData name="Gahala, Amy M" userId="38941744-1051-4c0f-ab6c-70a35f948d86" providerId="ADAL" clId="{06AC293D-424B-40C6-A777-998B711801E2}" dt="2023-10-24T20:54:17.982" v="627" actId="12"/>
          <ac:spMkLst>
            <pc:docMk/>
            <pc:sldMk cId="257328405" sldId="266"/>
            <ac:spMk id="4" creationId="{00000000-0000-0000-0000-000000000000}"/>
          </ac:spMkLst>
        </pc:spChg>
      </pc:sldChg>
      <pc:sldChg chg="delCm">
        <pc:chgData name="Gahala, Amy M" userId="38941744-1051-4c0f-ab6c-70a35f948d86" providerId="ADAL" clId="{06AC293D-424B-40C6-A777-998B711801E2}" dt="2023-09-28T22:17:51.022" v="0"/>
        <pc:sldMkLst>
          <pc:docMk/>
          <pc:sldMk cId="1819553932" sldId="268"/>
        </pc:sldMkLst>
      </pc:sldChg>
      <pc:sldChg chg="delCm">
        <pc:chgData name="Gahala, Amy M" userId="38941744-1051-4c0f-ab6c-70a35f948d86" providerId="ADAL" clId="{06AC293D-424B-40C6-A777-998B711801E2}" dt="2023-09-28T22:17:51.022" v="0"/>
        <pc:sldMkLst>
          <pc:docMk/>
          <pc:sldMk cId="2951761396" sldId="269"/>
        </pc:sldMkLst>
      </pc:sldChg>
      <pc:sldChg chg="delCm">
        <pc:chgData name="Gahala, Amy M" userId="38941744-1051-4c0f-ab6c-70a35f948d86" providerId="ADAL" clId="{06AC293D-424B-40C6-A777-998B711801E2}" dt="2023-09-28T22:17:51.022" v="0"/>
        <pc:sldMkLst>
          <pc:docMk/>
          <pc:sldMk cId="221884604" sldId="273"/>
        </pc:sldMkLst>
      </pc:sldChg>
      <pc:sldChg chg="delCm">
        <pc:chgData name="Gahala, Amy M" userId="38941744-1051-4c0f-ab6c-70a35f948d86" providerId="ADAL" clId="{06AC293D-424B-40C6-A777-998B711801E2}" dt="2023-09-28T22:17:51.022" v="0"/>
        <pc:sldMkLst>
          <pc:docMk/>
          <pc:sldMk cId="2646535479" sldId="284"/>
        </pc:sldMkLst>
      </pc:sldChg>
      <pc:sldChg chg="delCm">
        <pc:chgData name="Gahala, Amy M" userId="38941744-1051-4c0f-ab6c-70a35f948d86" providerId="ADAL" clId="{06AC293D-424B-40C6-A777-998B711801E2}" dt="2023-09-28T22:17:51.022" v="0"/>
        <pc:sldMkLst>
          <pc:docMk/>
          <pc:sldMk cId="2694034925" sldId="285"/>
        </pc:sldMkLst>
      </pc:sldChg>
      <pc:sldChg chg="addSp modSp mod modAnim">
        <pc:chgData name="Gahala, Amy M" userId="38941744-1051-4c0f-ab6c-70a35f948d86" providerId="ADAL" clId="{06AC293D-424B-40C6-A777-998B711801E2}" dt="2023-10-24T20:56:20.112" v="633" actId="14100"/>
        <pc:sldMkLst>
          <pc:docMk/>
          <pc:sldMk cId="3762480468" sldId="287"/>
        </pc:sldMkLst>
        <pc:spChg chg="mod">
          <ac:chgData name="Gahala, Amy M" userId="38941744-1051-4c0f-ab6c-70a35f948d86" providerId="ADAL" clId="{06AC293D-424B-40C6-A777-998B711801E2}" dt="2023-10-24T20:56:20.112" v="633" actId="14100"/>
          <ac:spMkLst>
            <pc:docMk/>
            <pc:sldMk cId="3762480468" sldId="287"/>
            <ac:spMk id="6" creationId="{9DFCAD34-D06F-E64D-4C9B-031ADB362235}"/>
          </ac:spMkLst>
        </pc:spChg>
        <pc:spChg chg="mod">
          <ac:chgData name="Gahala, Amy M" userId="38941744-1051-4c0f-ab6c-70a35f948d86" providerId="ADAL" clId="{06AC293D-424B-40C6-A777-998B711801E2}" dt="2023-10-24T20:56:10.847" v="631" actId="404"/>
          <ac:spMkLst>
            <pc:docMk/>
            <pc:sldMk cId="3762480468" sldId="287"/>
            <ac:spMk id="7" creationId="{A87C59CC-8C3E-9687-129B-A5D57F17EEDE}"/>
          </ac:spMkLst>
        </pc:spChg>
        <pc:picChg chg="add mod">
          <ac:chgData name="Gahala, Amy M" userId="38941744-1051-4c0f-ab6c-70a35f948d86" providerId="ADAL" clId="{06AC293D-424B-40C6-A777-998B711801E2}" dt="2023-10-24T19:51:33.619" v="608" actId="1076"/>
          <ac:picMkLst>
            <pc:docMk/>
            <pc:sldMk cId="3762480468" sldId="287"/>
            <ac:picMk id="5" creationId="{C3BC1C78-D290-BA53-09BF-111862706F39}"/>
          </ac:picMkLst>
        </pc:picChg>
      </pc:sldChg>
      <pc:sldChg chg="modSp mod">
        <pc:chgData name="Gahala, Amy M" userId="38941744-1051-4c0f-ab6c-70a35f948d86" providerId="ADAL" clId="{06AC293D-424B-40C6-A777-998B711801E2}" dt="2023-10-24T19:42:11.454" v="602" actId="20577"/>
        <pc:sldMkLst>
          <pc:docMk/>
          <pc:sldMk cId="1974550008" sldId="292"/>
        </pc:sldMkLst>
        <pc:spChg chg="mod">
          <ac:chgData name="Gahala, Amy M" userId="38941744-1051-4c0f-ab6c-70a35f948d86" providerId="ADAL" clId="{06AC293D-424B-40C6-A777-998B711801E2}" dt="2023-10-24T19:42:11.454" v="602" actId="20577"/>
          <ac:spMkLst>
            <pc:docMk/>
            <pc:sldMk cId="1974550008" sldId="292"/>
            <ac:spMk id="4" creationId="{D4FD1036-1780-3040-F0E0-57A64BC9D5CB}"/>
          </ac:spMkLst>
        </pc:spChg>
      </pc:sldChg>
      <pc:sldChg chg="modSp mod delCm">
        <pc:chgData name="Gahala, Amy M" userId="38941744-1051-4c0f-ab6c-70a35f948d86" providerId="ADAL" clId="{06AC293D-424B-40C6-A777-998B711801E2}" dt="2023-10-24T19:08:03.822" v="56" actId="20577"/>
        <pc:sldMkLst>
          <pc:docMk/>
          <pc:sldMk cId="8159675" sldId="293"/>
        </pc:sldMkLst>
        <pc:spChg chg="mod">
          <ac:chgData name="Gahala, Amy M" userId="38941744-1051-4c0f-ab6c-70a35f948d86" providerId="ADAL" clId="{06AC293D-424B-40C6-A777-998B711801E2}" dt="2023-10-24T19:08:03.822" v="56" actId="20577"/>
          <ac:spMkLst>
            <pc:docMk/>
            <pc:sldMk cId="8159675" sldId="293"/>
            <ac:spMk id="3" creationId="{08B1C9B1-DBE8-8282-4420-BA715A376CC1}"/>
          </ac:spMkLst>
        </pc:spChg>
      </pc:sldChg>
      <pc:sldChg chg="modSp mod delCm">
        <pc:chgData name="Gahala, Amy M" userId="38941744-1051-4c0f-ab6c-70a35f948d86" providerId="ADAL" clId="{06AC293D-424B-40C6-A777-998B711801E2}" dt="2023-10-24T19:40:09.111" v="580" actId="20577"/>
        <pc:sldMkLst>
          <pc:docMk/>
          <pc:sldMk cId="3423085042" sldId="294"/>
        </pc:sldMkLst>
        <pc:spChg chg="mod">
          <ac:chgData name="Gahala, Amy M" userId="38941744-1051-4c0f-ab6c-70a35f948d86" providerId="ADAL" clId="{06AC293D-424B-40C6-A777-998B711801E2}" dt="2023-10-24T19:40:09.111" v="580" actId="20577"/>
          <ac:spMkLst>
            <pc:docMk/>
            <pc:sldMk cId="3423085042" sldId="294"/>
            <ac:spMk id="4" creationId="{16384E05-6B9A-4A76-9E45-B27D8E26B734}"/>
          </ac:spMkLst>
        </pc:spChg>
      </pc:sldChg>
      <pc:sldChg chg="modSp mod delCm modNotesTx">
        <pc:chgData name="Gahala, Amy M" userId="38941744-1051-4c0f-ab6c-70a35f948d86" providerId="ADAL" clId="{06AC293D-424B-40C6-A777-998B711801E2}" dt="2023-10-24T20:52:42.451" v="625" actId="14100"/>
        <pc:sldMkLst>
          <pc:docMk/>
          <pc:sldMk cId="1273105654" sldId="295"/>
        </pc:sldMkLst>
        <pc:spChg chg="mod">
          <ac:chgData name="Gahala, Amy M" userId="38941744-1051-4c0f-ab6c-70a35f948d86" providerId="ADAL" clId="{06AC293D-424B-40C6-A777-998B711801E2}" dt="2023-10-24T19:28:51.948" v="380" actId="1076"/>
          <ac:spMkLst>
            <pc:docMk/>
            <pc:sldMk cId="1273105654" sldId="295"/>
            <ac:spMk id="6" creationId="{B19AF6B6-C7E6-6168-E4A7-7B80667A4520}"/>
          </ac:spMkLst>
        </pc:spChg>
        <pc:spChg chg="mod">
          <ac:chgData name="Gahala, Amy M" userId="38941744-1051-4c0f-ab6c-70a35f948d86" providerId="ADAL" clId="{06AC293D-424B-40C6-A777-998B711801E2}" dt="2023-10-24T20:52:42.451" v="625" actId="14100"/>
          <ac:spMkLst>
            <pc:docMk/>
            <pc:sldMk cId="1273105654" sldId="295"/>
            <ac:spMk id="7" creationId="{BEA8060C-0C87-09F1-E858-C63C3BBD51F3}"/>
          </ac:spMkLst>
        </pc:spChg>
        <pc:picChg chg="mod">
          <ac:chgData name="Gahala, Amy M" userId="38941744-1051-4c0f-ab6c-70a35f948d86" providerId="ADAL" clId="{06AC293D-424B-40C6-A777-998B711801E2}" dt="2023-10-24T20:52:39.862" v="624" actId="14100"/>
          <ac:picMkLst>
            <pc:docMk/>
            <pc:sldMk cId="1273105654" sldId="295"/>
            <ac:picMk id="5" creationId="{927101D8-4155-7BEF-E469-10A44C2966D1}"/>
          </ac:picMkLst>
        </pc:picChg>
      </pc:sldChg>
      <pc:sldChg chg="modNotesTx">
        <pc:chgData name="Gahala, Amy M" userId="38941744-1051-4c0f-ab6c-70a35f948d86" providerId="ADAL" clId="{06AC293D-424B-40C6-A777-998B711801E2}" dt="2023-10-24T20:54:50.625" v="628" actId="20577"/>
        <pc:sldMkLst>
          <pc:docMk/>
          <pc:sldMk cId="198915680" sldId="296"/>
        </pc:sldMkLst>
      </pc:sldChg>
      <pc:sldChg chg="delCm">
        <pc:chgData name="Gahala, Amy M" userId="38941744-1051-4c0f-ab6c-70a35f948d86" providerId="ADAL" clId="{06AC293D-424B-40C6-A777-998B711801E2}" dt="2023-09-28T22:17:51.022" v="0"/>
        <pc:sldMkLst>
          <pc:docMk/>
          <pc:sldMk cId="635009331" sldId="297"/>
        </pc:sldMkLst>
      </pc:sldChg>
      <pc:sldChg chg="modSp mod">
        <pc:chgData name="Gahala, Amy M" userId="38941744-1051-4c0f-ab6c-70a35f948d86" providerId="ADAL" clId="{06AC293D-424B-40C6-A777-998B711801E2}" dt="2023-10-23T22:48:35.732" v="9" actId="27918"/>
        <pc:sldMkLst>
          <pc:docMk/>
          <pc:sldMk cId="148886266" sldId="298"/>
        </pc:sldMkLst>
        <pc:graphicFrameChg chg="mod">
          <ac:chgData name="Gahala, Amy M" userId="38941744-1051-4c0f-ab6c-70a35f948d86" providerId="ADAL" clId="{06AC293D-424B-40C6-A777-998B711801E2}" dt="2023-10-23T22:47:48.014" v="8" actId="27636"/>
          <ac:graphicFrameMkLst>
            <pc:docMk/>
            <pc:sldMk cId="148886266" sldId="298"/>
            <ac:graphicFrameMk id="2" creationId="{7900EF71-AE5A-D271-275F-CEC92C8E20A1}"/>
          </ac:graphicFrameMkLst>
        </pc:graphicFrameChg>
      </pc:sldChg>
      <pc:sldChg chg="delCm">
        <pc:chgData name="Gahala, Amy M" userId="38941744-1051-4c0f-ab6c-70a35f948d86" providerId="ADAL" clId="{06AC293D-424B-40C6-A777-998B711801E2}" dt="2023-09-28T22:17:51.022" v="0"/>
        <pc:sldMkLst>
          <pc:docMk/>
          <pc:sldMk cId="754358543" sldId="29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oimspp-my.sharepoint.com/personal/agahala_usgs_gov/Documents/ILEPA%20PFAS%20WaterSupply/Report/ILPFAS_tables_v4_revisedperBAOcommen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6734140543752785"/>
          <c:y val="2.5524351531367281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0786141011961843E-2"/>
          <c:y val="0.2306650859304199"/>
          <c:w val="0.93888888888888888"/>
          <c:h val="0.58879853066865484"/>
        </c:manualLayout>
      </c:layout>
      <c:pie3DChart>
        <c:varyColors val="1"/>
        <c:ser>
          <c:idx val="0"/>
          <c:order val="0"/>
          <c:tx>
            <c:strRef>
              <c:f>'table 5'!$B$2</c:f>
              <c:strCache>
                <c:ptCount val="1"/>
                <c:pt idx="0">
                  <c:v>Number of PFAS detections above the minimum reporting level (2 ng/L)</c:v>
                </c:pt>
              </c:strCache>
            </c:strRef>
          </c:tx>
          <c:dPt>
            <c:idx val="0"/>
            <c:bubble3D val="0"/>
            <c:spPr>
              <a:solidFill>
                <a:schemeClr val="accent6"/>
              </a:solidFill>
              <a:ln w="19050">
                <a:solidFill>
                  <a:schemeClr val="lt1"/>
                </a:solidFill>
              </a:ln>
              <a:effectLst/>
              <a:sp3d contourW="19050">
                <a:contourClr>
                  <a:schemeClr val="lt1"/>
                </a:contourClr>
              </a:sp3d>
            </c:spPr>
            <c:extLst>
              <c:ext xmlns:c16="http://schemas.microsoft.com/office/drawing/2014/chart" uri="{C3380CC4-5D6E-409C-BE32-E72D297353CC}">
                <c16:uniqueId val="{00000001-C45E-4701-9F78-051D6482CC60}"/>
              </c:ext>
            </c:extLst>
          </c:dPt>
          <c:dPt>
            <c:idx val="1"/>
            <c:bubble3D val="0"/>
            <c:spPr>
              <a:solidFill>
                <a:schemeClr val="accent5"/>
              </a:solidFill>
              <a:ln w="19050">
                <a:solidFill>
                  <a:schemeClr val="lt1"/>
                </a:solidFill>
              </a:ln>
              <a:effectLst/>
              <a:sp3d contourW="19050">
                <a:contourClr>
                  <a:schemeClr val="lt1"/>
                </a:contourClr>
              </a:sp3d>
            </c:spPr>
            <c:extLst>
              <c:ext xmlns:c16="http://schemas.microsoft.com/office/drawing/2014/chart" uri="{C3380CC4-5D6E-409C-BE32-E72D297353CC}">
                <c16:uniqueId val="{00000003-C45E-4701-9F78-051D6482CC60}"/>
              </c:ext>
            </c:extLst>
          </c:dPt>
          <c:dPt>
            <c:idx val="2"/>
            <c:bubble3D val="0"/>
            <c:spPr>
              <a:solidFill>
                <a:schemeClr val="accent4"/>
              </a:solidFill>
              <a:ln w="19050">
                <a:solidFill>
                  <a:schemeClr val="lt1"/>
                </a:solidFill>
              </a:ln>
              <a:effectLst/>
              <a:sp3d contourW="19050">
                <a:contourClr>
                  <a:schemeClr val="lt1"/>
                </a:contourClr>
              </a:sp3d>
            </c:spPr>
            <c:extLst>
              <c:ext xmlns:c16="http://schemas.microsoft.com/office/drawing/2014/chart" uri="{C3380CC4-5D6E-409C-BE32-E72D297353CC}">
                <c16:uniqueId val="{00000005-C45E-4701-9F78-051D6482CC60}"/>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 5'!$A$3:$A$5</c:f>
              <c:strCache>
                <c:ptCount val="3"/>
                <c:pt idx="0">
                  <c:v>Groundwater</c:v>
                </c:pt>
                <c:pt idx="1">
                  <c:v>Surface water </c:v>
                </c:pt>
                <c:pt idx="2">
                  <c:v>Mixed</c:v>
                </c:pt>
              </c:strCache>
            </c:strRef>
          </c:cat>
          <c:val>
            <c:numRef>
              <c:f>'table 5'!$B$3:$B$5</c:f>
              <c:numCache>
                <c:formatCode>General</c:formatCode>
                <c:ptCount val="3"/>
                <c:pt idx="0">
                  <c:v>282</c:v>
                </c:pt>
                <c:pt idx="1">
                  <c:v>67</c:v>
                </c:pt>
                <c:pt idx="2">
                  <c:v>10</c:v>
                </c:pt>
              </c:numCache>
            </c:numRef>
          </c:val>
          <c:extLst>
            <c:ext xmlns:c16="http://schemas.microsoft.com/office/drawing/2014/chart" uri="{C3380CC4-5D6E-409C-BE32-E72D297353CC}">
              <c16:uniqueId val="{00000006-C45E-4701-9F78-051D6482CC60}"/>
            </c:ext>
          </c:extLst>
        </c:ser>
        <c:ser>
          <c:idx val="1"/>
          <c:order val="1"/>
          <c:tx>
            <c:strRef>
              <c:f>'table 5'!$C$2</c:f>
              <c:strCache>
                <c:ptCount val="1"/>
                <c:pt idx="0">
                  <c:v>Number of CWS with at least one PFAS detected above minimum reporting level (2 ng/L)</c:v>
                </c:pt>
              </c:strCache>
            </c:strRef>
          </c:tx>
          <c:dPt>
            <c:idx val="0"/>
            <c:bubble3D val="0"/>
            <c:spPr>
              <a:solidFill>
                <a:schemeClr val="accent6"/>
              </a:solidFill>
              <a:ln w="19050">
                <a:solidFill>
                  <a:schemeClr val="lt1"/>
                </a:solidFill>
              </a:ln>
              <a:effectLst/>
              <a:sp3d contourW="19050">
                <a:contourClr>
                  <a:schemeClr val="lt1"/>
                </a:contourClr>
              </a:sp3d>
            </c:spPr>
            <c:extLst>
              <c:ext xmlns:c16="http://schemas.microsoft.com/office/drawing/2014/chart" uri="{C3380CC4-5D6E-409C-BE32-E72D297353CC}">
                <c16:uniqueId val="{00000008-C45E-4701-9F78-051D6482CC60}"/>
              </c:ext>
            </c:extLst>
          </c:dPt>
          <c:dPt>
            <c:idx val="1"/>
            <c:bubble3D val="0"/>
            <c:spPr>
              <a:solidFill>
                <a:schemeClr val="accent5"/>
              </a:solidFill>
              <a:ln w="19050">
                <a:solidFill>
                  <a:schemeClr val="lt1"/>
                </a:solidFill>
              </a:ln>
              <a:effectLst/>
              <a:sp3d contourW="19050">
                <a:contourClr>
                  <a:schemeClr val="lt1"/>
                </a:contourClr>
              </a:sp3d>
            </c:spPr>
            <c:extLst>
              <c:ext xmlns:c16="http://schemas.microsoft.com/office/drawing/2014/chart" uri="{C3380CC4-5D6E-409C-BE32-E72D297353CC}">
                <c16:uniqueId val="{0000000A-C45E-4701-9F78-051D6482CC60}"/>
              </c:ext>
            </c:extLst>
          </c:dPt>
          <c:dPt>
            <c:idx val="2"/>
            <c:bubble3D val="0"/>
            <c:spPr>
              <a:solidFill>
                <a:schemeClr val="accent4"/>
              </a:solidFill>
              <a:ln w="19050">
                <a:solidFill>
                  <a:schemeClr val="lt1"/>
                </a:solidFill>
              </a:ln>
              <a:effectLst/>
              <a:sp3d contourW="19050">
                <a:contourClr>
                  <a:schemeClr val="lt1"/>
                </a:contourClr>
              </a:sp3d>
            </c:spPr>
            <c:extLst>
              <c:ext xmlns:c16="http://schemas.microsoft.com/office/drawing/2014/chart" uri="{C3380CC4-5D6E-409C-BE32-E72D297353CC}">
                <c16:uniqueId val="{0000000C-C45E-4701-9F78-051D6482CC60}"/>
              </c:ext>
            </c:extLst>
          </c:dPt>
          <c:cat>
            <c:strRef>
              <c:f>'table 5'!$A$3:$A$5</c:f>
              <c:strCache>
                <c:ptCount val="3"/>
                <c:pt idx="0">
                  <c:v>Groundwater</c:v>
                </c:pt>
                <c:pt idx="1">
                  <c:v>Surface water </c:v>
                </c:pt>
                <c:pt idx="2">
                  <c:v>Mixed</c:v>
                </c:pt>
              </c:strCache>
            </c:strRef>
          </c:cat>
          <c:val>
            <c:numRef>
              <c:f>'table 5'!$C$3:$C$5</c:f>
              <c:numCache>
                <c:formatCode>General</c:formatCode>
                <c:ptCount val="3"/>
                <c:pt idx="0">
                  <c:v>114</c:v>
                </c:pt>
                <c:pt idx="1">
                  <c:v>30</c:v>
                </c:pt>
                <c:pt idx="2">
                  <c:v>5</c:v>
                </c:pt>
              </c:numCache>
            </c:numRef>
          </c:val>
          <c:extLst>
            <c:ext xmlns:c16="http://schemas.microsoft.com/office/drawing/2014/chart" uri="{C3380CC4-5D6E-409C-BE32-E72D297353CC}">
              <c16:uniqueId val="{0000000D-C45E-4701-9F78-051D6482CC60}"/>
            </c:ext>
          </c:extLst>
        </c:ser>
        <c:ser>
          <c:idx val="2"/>
          <c:order val="2"/>
          <c:tx>
            <c:strRef>
              <c:f>'table 5'!$D$2</c:f>
              <c:strCache>
                <c:ptCount val="1"/>
                <c:pt idx="0">
                  <c:v>Number of samples</c:v>
                </c:pt>
              </c:strCache>
            </c:strRef>
          </c:tx>
          <c:dPt>
            <c:idx val="0"/>
            <c:bubble3D val="0"/>
            <c:spPr>
              <a:solidFill>
                <a:schemeClr val="accent6"/>
              </a:solidFill>
              <a:ln w="19050">
                <a:solidFill>
                  <a:schemeClr val="lt1"/>
                </a:solidFill>
              </a:ln>
              <a:effectLst/>
              <a:sp3d contourW="19050">
                <a:contourClr>
                  <a:schemeClr val="lt1"/>
                </a:contourClr>
              </a:sp3d>
            </c:spPr>
            <c:extLst>
              <c:ext xmlns:c16="http://schemas.microsoft.com/office/drawing/2014/chart" uri="{C3380CC4-5D6E-409C-BE32-E72D297353CC}">
                <c16:uniqueId val="{0000000F-C45E-4701-9F78-051D6482CC60}"/>
              </c:ext>
            </c:extLst>
          </c:dPt>
          <c:dPt>
            <c:idx val="1"/>
            <c:bubble3D val="0"/>
            <c:spPr>
              <a:solidFill>
                <a:schemeClr val="accent5"/>
              </a:solidFill>
              <a:ln w="19050">
                <a:solidFill>
                  <a:schemeClr val="lt1"/>
                </a:solidFill>
              </a:ln>
              <a:effectLst/>
              <a:sp3d contourW="19050">
                <a:contourClr>
                  <a:schemeClr val="lt1"/>
                </a:contourClr>
              </a:sp3d>
            </c:spPr>
            <c:extLst>
              <c:ext xmlns:c16="http://schemas.microsoft.com/office/drawing/2014/chart" uri="{C3380CC4-5D6E-409C-BE32-E72D297353CC}">
                <c16:uniqueId val="{00000011-C45E-4701-9F78-051D6482CC60}"/>
              </c:ext>
            </c:extLst>
          </c:dPt>
          <c:dPt>
            <c:idx val="2"/>
            <c:bubble3D val="0"/>
            <c:spPr>
              <a:solidFill>
                <a:schemeClr val="accent4"/>
              </a:solidFill>
              <a:ln w="19050">
                <a:solidFill>
                  <a:schemeClr val="lt1"/>
                </a:solidFill>
              </a:ln>
              <a:effectLst/>
              <a:sp3d contourW="19050">
                <a:contourClr>
                  <a:schemeClr val="lt1"/>
                </a:contourClr>
              </a:sp3d>
            </c:spPr>
            <c:extLst>
              <c:ext xmlns:c16="http://schemas.microsoft.com/office/drawing/2014/chart" uri="{C3380CC4-5D6E-409C-BE32-E72D297353CC}">
                <c16:uniqueId val="{00000013-C45E-4701-9F78-051D6482CC60}"/>
              </c:ext>
            </c:extLst>
          </c:dPt>
          <c:cat>
            <c:strRef>
              <c:f>'table 5'!$A$3:$A$5</c:f>
              <c:strCache>
                <c:ptCount val="3"/>
                <c:pt idx="0">
                  <c:v>Groundwater</c:v>
                </c:pt>
                <c:pt idx="1">
                  <c:v>Surface water </c:v>
                </c:pt>
                <c:pt idx="2">
                  <c:v>Mixed</c:v>
                </c:pt>
              </c:strCache>
            </c:strRef>
          </c:cat>
          <c:val>
            <c:numRef>
              <c:f>'table 5'!$D$3:$D$5</c:f>
              <c:numCache>
                <c:formatCode>General</c:formatCode>
                <c:ptCount val="3"/>
                <c:pt idx="0">
                  <c:v>1333</c:v>
                </c:pt>
                <c:pt idx="1">
                  <c:v>85</c:v>
                </c:pt>
                <c:pt idx="2">
                  <c:v>10</c:v>
                </c:pt>
              </c:numCache>
            </c:numRef>
          </c:val>
          <c:extLst>
            <c:ext xmlns:c16="http://schemas.microsoft.com/office/drawing/2014/chart" uri="{C3380CC4-5D6E-409C-BE32-E72D297353CC}">
              <c16:uniqueId val="{00000014-C45E-4701-9F78-051D6482CC6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1165546582550379"/>
          <c:y val="0.88510228027516624"/>
          <c:w val="0.853682473757574"/>
          <c:h val="8.516899434393443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E6CD7-4768-439A-A6C9-6F67A072B0DF}" type="doc">
      <dgm:prSet loTypeId="urn:microsoft.com/office/officeart/2005/8/layout/hierarchy4" loCatId="list" qsTypeId="urn:microsoft.com/office/officeart/2005/8/quickstyle/simple2" qsCatId="simple" csTypeId="urn:microsoft.com/office/officeart/2005/8/colors/accent1_2" csCatId="accent1" phldr="1"/>
      <dgm:spPr/>
      <dgm:t>
        <a:bodyPr/>
        <a:lstStyle/>
        <a:p>
          <a:endParaRPr lang="en-US"/>
        </a:p>
      </dgm:t>
    </dgm:pt>
    <dgm:pt modelId="{D969DD36-CBB9-45BA-8295-899258B69BF9}">
      <dgm:prSet phldrT="[Text]"/>
      <dgm:spPr/>
      <dgm:t>
        <a:bodyPr/>
        <a:lstStyle/>
        <a:p>
          <a:r>
            <a:rPr lang="en-US" dirty="0">
              <a:latin typeface="Univers" panose="020B0503020202020204" pitchFamily="34" charset="0"/>
            </a:rPr>
            <a:t>Several studies associate PFAS exposure with:</a:t>
          </a:r>
          <a:endParaRPr lang="en-US" dirty="0"/>
        </a:p>
      </dgm:t>
    </dgm:pt>
    <dgm:pt modelId="{32DA403D-34EF-403C-8296-F69143477775}" type="parTrans" cxnId="{9BA2CC03-840A-454B-8570-0982FD5ADD96}">
      <dgm:prSet/>
      <dgm:spPr/>
      <dgm:t>
        <a:bodyPr/>
        <a:lstStyle/>
        <a:p>
          <a:endParaRPr lang="en-US"/>
        </a:p>
      </dgm:t>
    </dgm:pt>
    <dgm:pt modelId="{1707C098-F8C4-4634-BF21-97B27391CAD6}" type="sibTrans" cxnId="{9BA2CC03-840A-454B-8570-0982FD5ADD96}">
      <dgm:prSet/>
      <dgm:spPr/>
      <dgm:t>
        <a:bodyPr/>
        <a:lstStyle/>
        <a:p>
          <a:endParaRPr lang="en-US"/>
        </a:p>
      </dgm:t>
    </dgm:pt>
    <dgm:pt modelId="{7A409724-D021-4178-B77F-4C1045F65FAC}">
      <dgm:prSet phldrT="[Text]"/>
      <dgm:spPr/>
      <dgm:t>
        <a:bodyPr/>
        <a:lstStyle/>
        <a:p>
          <a:r>
            <a:rPr lang="en-US" dirty="0">
              <a:latin typeface="Univers" panose="020B0503020202020204" pitchFamily="34" charset="0"/>
            </a:rPr>
            <a:t>Preeclampsia</a:t>
          </a:r>
        </a:p>
        <a:p>
          <a:r>
            <a:rPr lang="en-US" dirty="0">
              <a:latin typeface="Univers" panose="020B0503020202020204" pitchFamily="34" charset="0"/>
            </a:rPr>
            <a:t>Reproductive and developmental effects</a:t>
          </a:r>
        </a:p>
        <a:p>
          <a:r>
            <a:rPr lang="en-US" dirty="0">
              <a:latin typeface="Univers" panose="020B0503020202020204" pitchFamily="34" charset="0"/>
            </a:rPr>
            <a:t>Testicular cancer </a:t>
          </a:r>
          <a:endParaRPr lang="en-US" dirty="0"/>
        </a:p>
      </dgm:t>
    </dgm:pt>
    <dgm:pt modelId="{620AAF27-8E43-455E-9F89-F686B56A2575}" type="parTrans" cxnId="{7682F643-2E0B-4782-BB4E-03F1157DC851}">
      <dgm:prSet/>
      <dgm:spPr/>
      <dgm:t>
        <a:bodyPr/>
        <a:lstStyle/>
        <a:p>
          <a:endParaRPr lang="en-US"/>
        </a:p>
      </dgm:t>
    </dgm:pt>
    <dgm:pt modelId="{FF4B0BE7-1C0D-45EF-A4BE-B1AAB269163C}" type="sibTrans" cxnId="{7682F643-2E0B-4782-BB4E-03F1157DC851}">
      <dgm:prSet/>
      <dgm:spPr/>
      <dgm:t>
        <a:bodyPr/>
        <a:lstStyle/>
        <a:p>
          <a:endParaRPr lang="en-US"/>
        </a:p>
      </dgm:t>
    </dgm:pt>
    <dgm:pt modelId="{F1A8EEBE-71C8-4C12-8CF4-076E0CB21AA5}">
      <dgm:prSet phldrT="[Text]"/>
      <dgm:spPr/>
      <dgm:t>
        <a:bodyPr/>
        <a:lstStyle/>
        <a:p>
          <a:r>
            <a:rPr lang="en-US" dirty="0"/>
            <a:t>Thyroid disorders</a:t>
          </a:r>
        </a:p>
      </dgm:t>
    </dgm:pt>
    <dgm:pt modelId="{DC9579A3-CBD2-41A2-AE28-79AA23EC3042}" type="parTrans" cxnId="{83A610D2-4725-4C50-8773-0792A96AC4E7}">
      <dgm:prSet/>
      <dgm:spPr/>
      <dgm:t>
        <a:bodyPr/>
        <a:lstStyle/>
        <a:p>
          <a:endParaRPr lang="en-US"/>
        </a:p>
      </dgm:t>
    </dgm:pt>
    <dgm:pt modelId="{E782F9A1-0962-4444-940F-72201D3B093D}" type="sibTrans" cxnId="{83A610D2-4725-4C50-8773-0792A96AC4E7}">
      <dgm:prSet/>
      <dgm:spPr/>
      <dgm:t>
        <a:bodyPr/>
        <a:lstStyle/>
        <a:p>
          <a:endParaRPr lang="en-US"/>
        </a:p>
      </dgm:t>
    </dgm:pt>
    <dgm:pt modelId="{B2192AC0-7C93-42E5-80C7-25C3F7ECECA5}">
      <dgm:prSet phldrT="[Text]"/>
      <dgm:spPr/>
      <dgm:t>
        <a:bodyPr/>
        <a:lstStyle/>
        <a:p>
          <a:r>
            <a:rPr lang="en-US" dirty="0"/>
            <a:t>Kidney cancer</a:t>
          </a:r>
        </a:p>
      </dgm:t>
    </dgm:pt>
    <dgm:pt modelId="{4BE2FF31-381E-40BC-8874-BD1FFCD060E6}" type="parTrans" cxnId="{5570B9B1-4230-4326-B575-99846717031A}">
      <dgm:prSet/>
      <dgm:spPr/>
      <dgm:t>
        <a:bodyPr/>
        <a:lstStyle/>
        <a:p>
          <a:endParaRPr lang="en-US"/>
        </a:p>
      </dgm:t>
    </dgm:pt>
    <dgm:pt modelId="{E8105D6E-517B-467D-9555-C4CA73672E98}" type="sibTrans" cxnId="{5570B9B1-4230-4326-B575-99846717031A}">
      <dgm:prSet/>
      <dgm:spPr/>
      <dgm:t>
        <a:bodyPr/>
        <a:lstStyle/>
        <a:p>
          <a:endParaRPr lang="en-US"/>
        </a:p>
      </dgm:t>
    </dgm:pt>
    <dgm:pt modelId="{B1280323-1795-4C48-97A3-ED070FE4B9CD}">
      <dgm:prSet phldrT="[Text]"/>
      <dgm:spPr/>
      <dgm:t>
        <a:bodyPr/>
        <a:lstStyle/>
        <a:p>
          <a:r>
            <a:rPr lang="en-US" dirty="0">
              <a:latin typeface="Univers" panose="020B0503020202020204" pitchFamily="34" charset="0"/>
            </a:rPr>
            <a:t>Reduced immune function</a:t>
          </a:r>
          <a:endParaRPr lang="en-US" dirty="0"/>
        </a:p>
      </dgm:t>
    </dgm:pt>
    <dgm:pt modelId="{00E3D6D0-67F7-4B61-A59B-63CF6D9B3F2F}" type="parTrans" cxnId="{A8DFA9BF-45A2-460F-957E-AB5119B90263}">
      <dgm:prSet/>
      <dgm:spPr/>
      <dgm:t>
        <a:bodyPr/>
        <a:lstStyle/>
        <a:p>
          <a:endParaRPr lang="en-US"/>
        </a:p>
      </dgm:t>
    </dgm:pt>
    <dgm:pt modelId="{0D69C269-1C3D-4430-B741-2F7E670F9AE5}" type="sibTrans" cxnId="{A8DFA9BF-45A2-460F-957E-AB5119B90263}">
      <dgm:prSet/>
      <dgm:spPr/>
      <dgm:t>
        <a:bodyPr/>
        <a:lstStyle/>
        <a:p>
          <a:endParaRPr lang="en-US"/>
        </a:p>
      </dgm:t>
    </dgm:pt>
    <dgm:pt modelId="{43FE8335-A7DA-4B9F-85FC-EE97E135488A}">
      <dgm:prSet phldrT="[Text]"/>
      <dgm:spPr/>
      <dgm:t>
        <a:bodyPr/>
        <a:lstStyle/>
        <a:p>
          <a:r>
            <a:rPr lang="en-US" dirty="0"/>
            <a:t>Liver disease</a:t>
          </a:r>
        </a:p>
      </dgm:t>
    </dgm:pt>
    <dgm:pt modelId="{D475E16B-D1A2-4B6D-8689-63E8E821F5CB}" type="parTrans" cxnId="{9E11CD62-CB83-4B31-BBE1-D45D8C6017E3}">
      <dgm:prSet/>
      <dgm:spPr/>
      <dgm:t>
        <a:bodyPr/>
        <a:lstStyle/>
        <a:p>
          <a:endParaRPr lang="en-US"/>
        </a:p>
      </dgm:t>
    </dgm:pt>
    <dgm:pt modelId="{ED4E7BE2-B8B5-4A2D-B792-0D8CFDDCEE94}" type="sibTrans" cxnId="{9E11CD62-CB83-4B31-BBE1-D45D8C6017E3}">
      <dgm:prSet/>
      <dgm:spPr/>
      <dgm:t>
        <a:bodyPr/>
        <a:lstStyle/>
        <a:p>
          <a:endParaRPr lang="en-US"/>
        </a:p>
      </dgm:t>
    </dgm:pt>
    <dgm:pt modelId="{8245E8F4-5FCF-42C9-9C2C-CC808C878ABE}" type="pres">
      <dgm:prSet presAssocID="{337E6CD7-4768-439A-A6C9-6F67A072B0DF}" presName="Name0" presStyleCnt="0">
        <dgm:presLayoutVars>
          <dgm:chPref val="1"/>
          <dgm:dir/>
          <dgm:animOne val="branch"/>
          <dgm:animLvl val="lvl"/>
          <dgm:resizeHandles/>
        </dgm:presLayoutVars>
      </dgm:prSet>
      <dgm:spPr/>
    </dgm:pt>
    <dgm:pt modelId="{BD670998-67BF-4527-AD02-F739670E87E4}" type="pres">
      <dgm:prSet presAssocID="{D969DD36-CBB9-45BA-8295-899258B69BF9}" presName="vertOne" presStyleCnt="0"/>
      <dgm:spPr/>
    </dgm:pt>
    <dgm:pt modelId="{AAA4A64C-1E51-41AE-8780-955CC6592868}" type="pres">
      <dgm:prSet presAssocID="{D969DD36-CBB9-45BA-8295-899258B69BF9}" presName="txOne" presStyleLbl="node0" presStyleIdx="0" presStyleCnt="1" custScaleX="75589">
        <dgm:presLayoutVars>
          <dgm:chPref val="3"/>
        </dgm:presLayoutVars>
      </dgm:prSet>
      <dgm:spPr/>
    </dgm:pt>
    <dgm:pt modelId="{1044BB7A-237F-4BB6-8FBF-9E4F33C93F90}" type="pres">
      <dgm:prSet presAssocID="{D969DD36-CBB9-45BA-8295-899258B69BF9}" presName="parTransOne" presStyleCnt="0"/>
      <dgm:spPr/>
    </dgm:pt>
    <dgm:pt modelId="{9BAEB093-FEC9-4B12-ACC2-CA223194B927}" type="pres">
      <dgm:prSet presAssocID="{D969DD36-CBB9-45BA-8295-899258B69BF9}" presName="horzOne" presStyleCnt="0"/>
      <dgm:spPr/>
    </dgm:pt>
    <dgm:pt modelId="{878C8175-9F69-4F3D-9E30-58159763DA34}" type="pres">
      <dgm:prSet presAssocID="{7A409724-D021-4178-B77F-4C1045F65FAC}" presName="vertTwo" presStyleCnt="0"/>
      <dgm:spPr/>
    </dgm:pt>
    <dgm:pt modelId="{B559EBF4-CF3B-46F3-A88B-A1290884EED5}" type="pres">
      <dgm:prSet presAssocID="{7A409724-D021-4178-B77F-4C1045F65FAC}" presName="txTwo" presStyleLbl="node2" presStyleIdx="0" presStyleCnt="3" custLinFactNeighborX="26233" custLinFactNeighborY="-66486">
        <dgm:presLayoutVars>
          <dgm:chPref val="3"/>
        </dgm:presLayoutVars>
      </dgm:prSet>
      <dgm:spPr/>
    </dgm:pt>
    <dgm:pt modelId="{2DBF2065-A665-48A2-9973-90D20FA45639}" type="pres">
      <dgm:prSet presAssocID="{7A409724-D021-4178-B77F-4C1045F65FAC}" presName="parTransTwo" presStyleCnt="0"/>
      <dgm:spPr/>
    </dgm:pt>
    <dgm:pt modelId="{F962E6E5-D21E-4D58-9D68-E22B3659BA83}" type="pres">
      <dgm:prSet presAssocID="{7A409724-D021-4178-B77F-4C1045F65FAC}" presName="horzTwo" presStyleCnt="0"/>
      <dgm:spPr/>
    </dgm:pt>
    <dgm:pt modelId="{777AEAD9-1E2D-48C3-84AB-D0D4203BBFF3}" type="pres">
      <dgm:prSet presAssocID="{F1A8EEBE-71C8-4C12-8CF4-076E0CB21AA5}" presName="vertThree" presStyleCnt="0"/>
      <dgm:spPr/>
    </dgm:pt>
    <dgm:pt modelId="{29659A8E-F621-4470-AA9A-414D179D06BC}" type="pres">
      <dgm:prSet presAssocID="{F1A8EEBE-71C8-4C12-8CF4-076E0CB21AA5}" presName="txThree" presStyleLbl="node3" presStyleIdx="0" presStyleCnt="2" custLinFactNeighborX="51425" custLinFactNeighborY="-6649">
        <dgm:presLayoutVars>
          <dgm:chPref val="3"/>
        </dgm:presLayoutVars>
      </dgm:prSet>
      <dgm:spPr/>
    </dgm:pt>
    <dgm:pt modelId="{B1E2887C-E11A-46DE-A347-67C22F83C987}" type="pres">
      <dgm:prSet presAssocID="{F1A8EEBE-71C8-4C12-8CF4-076E0CB21AA5}" presName="horzThree" presStyleCnt="0"/>
      <dgm:spPr/>
    </dgm:pt>
    <dgm:pt modelId="{162B3536-5BC6-49C7-B465-D70761929C3F}" type="pres">
      <dgm:prSet presAssocID="{E782F9A1-0962-4444-940F-72201D3B093D}" presName="sibSpaceThree" presStyleCnt="0"/>
      <dgm:spPr/>
    </dgm:pt>
    <dgm:pt modelId="{6ECCB32A-D1D4-4259-9D0A-CA5D698B828E}" type="pres">
      <dgm:prSet presAssocID="{B2192AC0-7C93-42E5-80C7-25C3F7ECECA5}" presName="vertThree" presStyleCnt="0"/>
      <dgm:spPr/>
    </dgm:pt>
    <dgm:pt modelId="{A662933A-C0E5-47ED-8D9B-E81C153AEB2A}" type="pres">
      <dgm:prSet presAssocID="{B2192AC0-7C93-42E5-80C7-25C3F7ECECA5}" presName="txThree" presStyleLbl="node3" presStyleIdx="1" presStyleCnt="2" custLinFactNeighborX="61590" custLinFactNeighborY="-6650">
        <dgm:presLayoutVars>
          <dgm:chPref val="3"/>
        </dgm:presLayoutVars>
      </dgm:prSet>
      <dgm:spPr/>
    </dgm:pt>
    <dgm:pt modelId="{DBD8A8D3-B8BA-43C8-8CAC-26BD7E8B5B7B}" type="pres">
      <dgm:prSet presAssocID="{B2192AC0-7C93-42E5-80C7-25C3F7ECECA5}" presName="horzThree" presStyleCnt="0"/>
      <dgm:spPr/>
    </dgm:pt>
    <dgm:pt modelId="{D453BE3E-A963-4032-90FC-E0DE7C5BFF46}" type="pres">
      <dgm:prSet presAssocID="{FF4B0BE7-1C0D-45EF-A4BE-B1AAB269163C}" presName="sibSpaceTwo" presStyleCnt="0"/>
      <dgm:spPr/>
    </dgm:pt>
    <dgm:pt modelId="{C3FA059B-8090-4DFC-A003-6324B6D54662}" type="pres">
      <dgm:prSet presAssocID="{B1280323-1795-4C48-97A3-ED070FE4B9CD}" presName="vertTwo" presStyleCnt="0"/>
      <dgm:spPr/>
    </dgm:pt>
    <dgm:pt modelId="{8EE5AA89-5606-4D83-BA98-7B2164C39224}" type="pres">
      <dgm:prSet presAssocID="{B1280323-1795-4C48-97A3-ED070FE4B9CD}" presName="txTwo" presStyleLbl="node2" presStyleIdx="1" presStyleCnt="3" custLinFactNeighborX="59460" custLinFactNeighborY="-5585">
        <dgm:presLayoutVars>
          <dgm:chPref val="3"/>
        </dgm:presLayoutVars>
      </dgm:prSet>
      <dgm:spPr/>
    </dgm:pt>
    <dgm:pt modelId="{4B9DEA99-1F59-4A9C-A7E4-1597FBE8E9F5}" type="pres">
      <dgm:prSet presAssocID="{B1280323-1795-4C48-97A3-ED070FE4B9CD}" presName="horzTwo" presStyleCnt="0"/>
      <dgm:spPr/>
    </dgm:pt>
    <dgm:pt modelId="{493C865A-A81E-434C-8475-1B61B314D0D0}" type="pres">
      <dgm:prSet presAssocID="{0D69C269-1C3D-4430-B741-2F7E670F9AE5}" presName="sibSpaceTwo" presStyleCnt="0"/>
      <dgm:spPr/>
    </dgm:pt>
    <dgm:pt modelId="{C3EB94C0-906D-4A24-A6AF-DAB04D72DA57}" type="pres">
      <dgm:prSet presAssocID="{43FE8335-A7DA-4B9F-85FC-EE97E135488A}" presName="vertTwo" presStyleCnt="0"/>
      <dgm:spPr/>
    </dgm:pt>
    <dgm:pt modelId="{20B2273A-F709-4CA3-BE2E-5BB46544BA25}" type="pres">
      <dgm:prSet presAssocID="{43FE8335-A7DA-4B9F-85FC-EE97E135488A}" presName="txTwo" presStyleLbl="node2" presStyleIdx="2" presStyleCnt="3" custLinFactY="50" custLinFactNeighborX="-47806" custLinFactNeighborY="100000">
        <dgm:presLayoutVars>
          <dgm:chPref val="3"/>
        </dgm:presLayoutVars>
      </dgm:prSet>
      <dgm:spPr/>
    </dgm:pt>
    <dgm:pt modelId="{E44E8029-6CCE-4826-A8BC-EFC7BFCFF197}" type="pres">
      <dgm:prSet presAssocID="{43FE8335-A7DA-4B9F-85FC-EE97E135488A}" presName="horzTwo" presStyleCnt="0"/>
      <dgm:spPr/>
    </dgm:pt>
  </dgm:ptLst>
  <dgm:cxnLst>
    <dgm:cxn modelId="{9BA2CC03-840A-454B-8570-0982FD5ADD96}" srcId="{337E6CD7-4768-439A-A6C9-6F67A072B0DF}" destId="{D969DD36-CBB9-45BA-8295-899258B69BF9}" srcOrd="0" destOrd="0" parTransId="{32DA403D-34EF-403C-8296-F69143477775}" sibTransId="{1707C098-F8C4-4634-BF21-97B27391CAD6}"/>
    <dgm:cxn modelId="{EDBBF232-AFD2-4EA7-8AF4-C7CA3A08143F}" type="presOf" srcId="{F1A8EEBE-71C8-4C12-8CF4-076E0CB21AA5}" destId="{29659A8E-F621-4470-AA9A-414D179D06BC}" srcOrd="0" destOrd="0" presId="urn:microsoft.com/office/officeart/2005/8/layout/hierarchy4"/>
    <dgm:cxn modelId="{7BC90F38-3CA7-4E75-B262-CF5412B7E950}" type="presOf" srcId="{B2192AC0-7C93-42E5-80C7-25C3F7ECECA5}" destId="{A662933A-C0E5-47ED-8D9B-E81C153AEB2A}" srcOrd="0" destOrd="0" presId="urn:microsoft.com/office/officeart/2005/8/layout/hierarchy4"/>
    <dgm:cxn modelId="{4F9C6F5F-D12C-4DCF-A4AA-901E1A75444D}" type="presOf" srcId="{D969DD36-CBB9-45BA-8295-899258B69BF9}" destId="{AAA4A64C-1E51-41AE-8780-955CC6592868}" srcOrd="0" destOrd="0" presId="urn:microsoft.com/office/officeart/2005/8/layout/hierarchy4"/>
    <dgm:cxn modelId="{9E11CD62-CB83-4B31-BBE1-D45D8C6017E3}" srcId="{D969DD36-CBB9-45BA-8295-899258B69BF9}" destId="{43FE8335-A7DA-4B9F-85FC-EE97E135488A}" srcOrd="2" destOrd="0" parTransId="{D475E16B-D1A2-4B6D-8689-63E8E821F5CB}" sibTransId="{ED4E7BE2-B8B5-4A2D-B792-0D8CFDDCEE94}"/>
    <dgm:cxn modelId="{7682F643-2E0B-4782-BB4E-03F1157DC851}" srcId="{D969DD36-CBB9-45BA-8295-899258B69BF9}" destId="{7A409724-D021-4178-B77F-4C1045F65FAC}" srcOrd="0" destOrd="0" parTransId="{620AAF27-8E43-455E-9F89-F686B56A2575}" sibTransId="{FF4B0BE7-1C0D-45EF-A4BE-B1AAB269163C}"/>
    <dgm:cxn modelId="{5570B9B1-4230-4326-B575-99846717031A}" srcId="{7A409724-D021-4178-B77F-4C1045F65FAC}" destId="{B2192AC0-7C93-42E5-80C7-25C3F7ECECA5}" srcOrd="1" destOrd="0" parTransId="{4BE2FF31-381E-40BC-8874-BD1FFCD060E6}" sibTransId="{E8105D6E-517B-467D-9555-C4CA73672E98}"/>
    <dgm:cxn modelId="{007C2DB9-79E9-4A7D-952D-CA9029FA2BA4}" type="presOf" srcId="{B1280323-1795-4C48-97A3-ED070FE4B9CD}" destId="{8EE5AA89-5606-4D83-BA98-7B2164C39224}" srcOrd="0" destOrd="0" presId="urn:microsoft.com/office/officeart/2005/8/layout/hierarchy4"/>
    <dgm:cxn modelId="{A8DFA9BF-45A2-460F-957E-AB5119B90263}" srcId="{D969DD36-CBB9-45BA-8295-899258B69BF9}" destId="{B1280323-1795-4C48-97A3-ED070FE4B9CD}" srcOrd="1" destOrd="0" parTransId="{00E3D6D0-67F7-4B61-A59B-63CF6D9B3F2F}" sibTransId="{0D69C269-1C3D-4430-B741-2F7E670F9AE5}"/>
    <dgm:cxn modelId="{043692CD-003B-4A2A-927E-770EC98E2411}" type="presOf" srcId="{337E6CD7-4768-439A-A6C9-6F67A072B0DF}" destId="{8245E8F4-5FCF-42C9-9C2C-CC808C878ABE}" srcOrd="0" destOrd="0" presId="urn:microsoft.com/office/officeart/2005/8/layout/hierarchy4"/>
    <dgm:cxn modelId="{83A610D2-4725-4C50-8773-0792A96AC4E7}" srcId="{7A409724-D021-4178-B77F-4C1045F65FAC}" destId="{F1A8EEBE-71C8-4C12-8CF4-076E0CB21AA5}" srcOrd="0" destOrd="0" parTransId="{DC9579A3-CBD2-41A2-AE28-79AA23EC3042}" sibTransId="{E782F9A1-0962-4444-940F-72201D3B093D}"/>
    <dgm:cxn modelId="{E8256CD8-A278-4E7A-94D2-BE7DC4EF377D}" type="presOf" srcId="{7A409724-D021-4178-B77F-4C1045F65FAC}" destId="{B559EBF4-CF3B-46F3-A88B-A1290884EED5}" srcOrd="0" destOrd="0" presId="urn:microsoft.com/office/officeart/2005/8/layout/hierarchy4"/>
    <dgm:cxn modelId="{C2FE69DD-5BEC-4F0C-895D-83912FF4FAD5}" type="presOf" srcId="{43FE8335-A7DA-4B9F-85FC-EE97E135488A}" destId="{20B2273A-F709-4CA3-BE2E-5BB46544BA25}" srcOrd="0" destOrd="0" presId="urn:microsoft.com/office/officeart/2005/8/layout/hierarchy4"/>
    <dgm:cxn modelId="{A11B7163-84B1-411E-8D1A-F301978D6721}" type="presParOf" srcId="{8245E8F4-5FCF-42C9-9C2C-CC808C878ABE}" destId="{BD670998-67BF-4527-AD02-F739670E87E4}" srcOrd="0" destOrd="0" presId="urn:microsoft.com/office/officeart/2005/8/layout/hierarchy4"/>
    <dgm:cxn modelId="{1CA6CD7F-9CA7-4489-B2AB-37C7CD05660B}" type="presParOf" srcId="{BD670998-67BF-4527-AD02-F739670E87E4}" destId="{AAA4A64C-1E51-41AE-8780-955CC6592868}" srcOrd="0" destOrd="0" presId="urn:microsoft.com/office/officeart/2005/8/layout/hierarchy4"/>
    <dgm:cxn modelId="{4A4CB7AE-A5DF-41C8-AAF9-5ED77EB9F599}" type="presParOf" srcId="{BD670998-67BF-4527-AD02-F739670E87E4}" destId="{1044BB7A-237F-4BB6-8FBF-9E4F33C93F90}" srcOrd="1" destOrd="0" presId="urn:microsoft.com/office/officeart/2005/8/layout/hierarchy4"/>
    <dgm:cxn modelId="{6630F6CC-B408-4D0E-A5FD-0F57BD5BE6B3}" type="presParOf" srcId="{BD670998-67BF-4527-AD02-F739670E87E4}" destId="{9BAEB093-FEC9-4B12-ACC2-CA223194B927}" srcOrd="2" destOrd="0" presId="urn:microsoft.com/office/officeart/2005/8/layout/hierarchy4"/>
    <dgm:cxn modelId="{160E1CB4-26B6-476C-BEF6-5374A317E0DC}" type="presParOf" srcId="{9BAEB093-FEC9-4B12-ACC2-CA223194B927}" destId="{878C8175-9F69-4F3D-9E30-58159763DA34}" srcOrd="0" destOrd="0" presId="urn:microsoft.com/office/officeart/2005/8/layout/hierarchy4"/>
    <dgm:cxn modelId="{D7B0814F-7B61-40F9-8E2C-E33440E55B59}" type="presParOf" srcId="{878C8175-9F69-4F3D-9E30-58159763DA34}" destId="{B559EBF4-CF3B-46F3-A88B-A1290884EED5}" srcOrd="0" destOrd="0" presId="urn:microsoft.com/office/officeart/2005/8/layout/hierarchy4"/>
    <dgm:cxn modelId="{4BDD5D21-AFD1-4F38-84BF-A305E3F30ABF}" type="presParOf" srcId="{878C8175-9F69-4F3D-9E30-58159763DA34}" destId="{2DBF2065-A665-48A2-9973-90D20FA45639}" srcOrd="1" destOrd="0" presId="urn:microsoft.com/office/officeart/2005/8/layout/hierarchy4"/>
    <dgm:cxn modelId="{55CE67A2-B23A-485E-9AC9-96987F12BAC7}" type="presParOf" srcId="{878C8175-9F69-4F3D-9E30-58159763DA34}" destId="{F962E6E5-D21E-4D58-9D68-E22B3659BA83}" srcOrd="2" destOrd="0" presId="urn:microsoft.com/office/officeart/2005/8/layout/hierarchy4"/>
    <dgm:cxn modelId="{6DAC0FC7-FCEA-4110-86E5-1BBBE30ECA9C}" type="presParOf" srcId="{F962E6E5-D21E-4D58-9D68-E22B3659BA83}" destId="{777AEAD9-1E2D-48C3-84AB-D0D4203BBFF3}" srcOrd="0" destOrd="0" presId="urn:microsoft.com/office/officeart/2005/8/layout/hierarchy4"/>
    <dgm:cxn modelId="{890D05B1-7847-47C3-8017-F08157FA7A96}" type="presParOf" srcId="{777AEAD9-1E2D-48C3-84AB-D0D4203BBFF3}" destId="{29659A8E-F621-4470-AA9A-414D179D06BC}" srcOrd="0" destOrd="0" presId="urn:microsoft.com/office/officeart/2005/8/layout/hierarchy4"/>
    <dgm:cxn modelId="{93CB6720-5BA7-4944-8A89-8BCF5F112083}" type="presParOf" srcId="{777AEAD9-1E2D-48C3-84AB-D0D4203BBFF3}" destId="{B1E2887C-E11A-46DE-A347-67C22F83C987}" srcOrd="1" destOrd="0" presId="urn:microsoft.com/office/officeart/2005/8/layout/hierarchy4"/>
    <dgm:cxn modelId="{EE404E1B-0FB3-4610-9258-F77A2E4ADE4B}" type="presParOf" srcId="{F962E6E5-D21E-4D58-9D68-E22B3659BA83}" destId="{162B3536-5BC6-49C7-B465-D70761929C3F}" srcOrd="1" destOrd="0" presId="urn:microsoft.com/office/officeart/2005/8/layout/hierarchy4"/>
    <dgm:cxn modelId="{042BA72E-7A70-401E-80FF-70C873935580}" type="presParOf" srcId="{F962E6E5-D21E-4D58-9D68-E22B3659BA83}" destId="{6ECCB32A-D1D4-4259-9D0A-CA5D698B828E}" srcOrd="2" destOrd="0" presId="urn:microsoft.com/office/officeart/2005/8/layout/hierarchy4"/>
    <dgm:cxn modelId="{D6C58A38-A4AE-41B2-AB34-50E1D88C0257}" type="presParOf" srcId="{6ECCB32A-D1D4-4259-9D0A-CA5D698B828E}" destId="{A662933A-C0E5-47ED-8D9B-E81C153AEB2A}" srcOrd="0" destOrd="0" presId="urn:microsoft.com/office/officeart/2005/8/layout/hierarchy4"/>
    <dgm:cxn modelId="{70D1A357-F5BA-4A66-8987-DEE06E2BAA7D}" type="presParOf" srcId="{6ECCB32A-D1D4-4259-9D0A-CA5D698B828E}" destId="{DBD8A8D3-B8BA-43C8-8CAC-26BD7E8B5B7B}" srcOrd="1" destOrd="0" presId="urn:microsoft.com/office/officeart/2005/8/layout/hierarchy4"/>
    <dgm:cxn modelId="{12C1A7FC-3070-465D-8808-5B26FD7F40AD}" type="presParOf" srcId="{9BAEB093-FEC9-4B12-ACC2-CA223194B927}" destId="{D453BE3E-A963-4032-90FC-E0DE7C5BFF46}" srcOrd="1" destOrd="0" presId="urn:microsoft.com/office/officeart/2005/8/layout/hierarchy4"/>
    <dgm:cxn modelId="{A23B3ED6-BFA8-41A2-9EAE-DFC756F2B6EC}" type="presParOf" srcId="{9BAEB093-FEC9-4B12-ACC2-CA223194B927}" destId="{C3FA059B-8090-4DFC-A003-6324B6D54662}" srcOrd="2" destOrd="0" presId="urn:microsoft.com/office/officeart/2005/8/layout/hierarchy4"/>
    <dgm:cxn modelId="{C5066D14-DAF1-4FB6-8522-7CD965AC5E27}" type="presParOf" srcId="{C3FA059B-8090-4DFC-A003-6324B6D54662}" destId="{8EE5AA89-5606-4D83-BA98-7B2164C39224}" srcOrd="0" destOrd="0" presId="urn:microsoft.com/office/officeart/2005/8/layout/hierarchy4"/>
    <dgm:cxn modelId="{7A2469E5-D2F8-486C-BEDB-60115DF78BA2}" type="presParOf" srcId="{C3FA059B-8090-4DFC-A003-6324B6D54662}" destId="{4B9DEA99-1F59-4A9C-A7E4-1597FBE8E9F5}" srcOrd="1" destOrd="0" presId="urn:microsoft.com/office/officeart/2005/8/layout/hierarchy4"/>
    <dgm:cxn modelId="{DC43F627-35C8-465C-9DFF-75862D78C495}" type="presParOf" srcId="{9BAEB093-FEC9-4B12-ACC2-CA223194B927}" destId="{493C865A-A81E-434C-8475-1B61B314D0D0}" srcOrd="3" destOrd="0" presId="urn:microsoft.com/office/officeart/2005/8/layout/hierarchy4"/>
    <dgm:cxn modelId="{AD0CA52C-4D8B-49A6-A5F3-2301CBB1782E}" type="presParOf" srcId="{9BAEB093-FEC9-4B12-ACC2-CA223194B927}" destId="{C3EB94C0-906D-4A24-A6AF-DAB04D72DA57}" srcOrd="4" destOrd="0" presId="urn:microsoft.com/office/officeart/2005/8/layout/hierarchy4"/>
    <dgm:cxn modelId="{1E37202C-97BC-4287-A78C-97CCD977117F}" type="presParOf" srcId="{C3EB94C0-906D-4A24-A6AF-DAB04D72DA57}" destId="{20B2273A-F709-4CA3-BE2E-5BB46544BA25}" srcOrd="0" destOrd="0" presId="urn:microsoft.com/office/officeart/2005/8/layout/hierarchy4"/>
    <dgm:cxn modelId="{1397B2EF-164E-4787-84C5-154EB67100D1}" type="presParOf" srcId="{C3EB94C0-906D-4A24-A6AF-DAB04D72DA57}" destId="{E44E8029-6CCE-4826-A8BC-EFC7BFCFF19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38E823-93A5-4B1E-93F8-0A5610F26D7A}"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8A9995EF-7CE6-4F6A-8E1B-F48145CB2E73}">
      <dgm:prSet phldrT="[Text]"/>
      <dgm:spPr/>
      <dgm:t>
        <a:bodyPr/>
        <a:lstStyle/>
        <a:p>
          <a:r>
            <a:rPr lang="en-US" dirty="0">
              <a:latin typeface="Univers" panose="020B0503020202020204" pitchFamily="34" charset="0"/>
            </a:rPr>
            <a:t>Confirmed animal carcinogen at parts per trillion (ppt) level</a:t>
          </a:r>
        </a:p>
      </dgm:t>
    </dgm:pt>
    <dgm:pt modelId="{0103CE6C-109B-4934-8178-E0480389E5C2}" type="parTrans" cxnId="{0F16A8EE-71F0-4937-82CD-9B97401188D4}">
      <dgm:prSet/>
      <dgm:spPr/>
      <dgm:t>
        <a:bodyPr/>
        <a:lstStyle/>
        <a:p>
          <a:endParaRPr lang="en-US"/>
        </a:p>
      </dgm:t>
    </dgm:pt>
    <dgm:pt modelId="{BB4DC48E-1903-4B60-852A-A1040F24A412}" type="sibTrans" cxnId="{0F16A8EE-71F0-4937-82CD-9B97401188D4}">
      <dgm:prSet/>
      <dgm:spPr/>
      <dgm:t>
        <a:bodyPr/>
        <a:lstStyle/>
        <a:p>
          <a:endParaRPr lang="en-US"/>
        </a:p>
      </dgm:t>
    </dgm:pt>
    <dgm:pt modelId="{F1709DE2-BF9C-4790-8510-949DFC692057}">
      <dgm:prSet phldrT="[Text]"/>
      <dgm:spPr/>
      <dgm:t>
        <a:bodyPr/>
        <a:lstStyle/>
        <a:p>
          <a:r>
            <a:rPr lang="en-US" dirty="0">
              <a:latin typeface="Univers" panose="020B0503020202020204" pitchFamily="34" charset="0"/>
            </a:rPr>
            <a:t>In blood of general human and wildlife population and also detected in breastmilk</a:t>
          </a:r>
          <a:endParaRPr lang="en-US" dirty="0"/>
        </a:p>
      </dgm:t>
    </dgm:pt>
    <dgm:pt modelId="{F4913B91-C674-469A-93ED-2CF2C7D5A16F}" type="parTrans" cxnId="{160F9512-3995-46AF-B168-65E2354AF4B3}">
      <dgm:prSet/>
      <dgm:spPr/>
      <dgm:t>
        <a:bodyPr/>
        <a:lstStyle/>
        <a:p>
          <a:endParaRPr lang="en-US"/>
        </a:p>
      </dgm:t>
    </dgm:pt>
    <dgm:pt modelId="{A07EC6EE-139D-422D-BDBA-D04F7E2D17AE}" type="sibTrans" cxnId="{160F9512-3995-46AF-B168-65E2354AF4B3}">
      <dgm:prSet/>
      <dgm:spPr/>
      <dgm:t>
        <a:bodyPr/>
        <a:lstStyle/>
        <a:p>
          <a:endParaRPr lang="en-US"/>
        </a:p>
      </dgm:t>
    </dgm:pt>
    <dgm:pt modelId="{63E349D1-B8C4-48BC-8CC7-CD9144BB7951}">
      <dgm:prSet/>
      <dgm:spPr/>
      <dgm:t>
        <a:bodyPr/>
        <a:lstStyle/>
        <a:p>
          <a:r>
            <a:rPr lang="en-US" dirty="0">
              <a:latin typeface="Univers" panose="020B0503020202020204" pitchFamily="34" charset="0"/>
            </a:rPr>
            <a:t>ppt is equivalent to 1 ounce in 7.5 billion gallons of water</a:t>
          </a:r>
          <a:endParaRPr lang="en-US" dirty="0"/>
        </a:p>
      </dgm:t>
    </dgm:pt>
    <dgm:pt modelId="{BA134591-F3AD-40CD-95E0-1DDD376761E2}" type="parTrans" cxnId="{ADB68846-DF4A-45D6-8B0B-3C1231B4F414}">
      <dgm:prSet/>
      <dgm:spPr/>
      <dgm:t>
        <a:bodyPr/>
        <a:lstStyle/>
        <a:p>
          <a:endParaRPr lang="en-US"/>
        </a:p>
      </dgm:t>
    </dgm:pt>
    <dgm:pt modelId="{D32AEB2F-E69E-4FD1-A7F8-05CA91F2DC65}" type="sibTrans" cxnId="{ADB68846-DF4A-45D6-8B0B-3C1231B4F414}">
      <dgm:prSet/>
      <dgm:spPr/>
      <dgm:t>
        <a:bodyPr/>
        <a:lstStyle/>
        <a:p>
          <a:endParaRPr lang="en-US"/>
        </a:p>
      </dgm:t>
    </dgm:pt>
    <dgm:pt modelId="{A2B81E03-40E1-4DFB-9A96-5EDB2351CDDA}" type="pres">
      <dgm:prSet presAssocID="{0738E823-93A5-4B1E-93F8-0A5610F26D7A}" presName="Name0" presStyleCnt="0">
        <dgm:presLayoutVars>
          <dgm:dir/>
          <dgm:resizeHandles val="exact"/>
        </dgm:presLayoutVars>
      </dgm:prSet>
      <dgm:spPr/>
    </dgm:pt>
    <dgm:pt modelId="{FBF92B90-86C2-402F-8B0A-2AEABDC3FF2E}" type="pres">
      <dgm:prSet presAssocID="{8A9995EF-7CE6-4F6A-8E1B-F48145CB2E73}" presName="node" presStyleLbl="node1" presStyleIdx="0" presStyleCnt="3">
        <dgm:presLayoutVars>
          <dgm:bulletEnabled val="1"/>
        </dgm:presLayoutVars>
      </dgm:prSet>
      <dgm:spPr/>
    </dgm:pt>
    <dgm:pt modelId="{648DA436-B1F6-4BFC-A892-7763FE28FA42}" type="pres">
      <dgm:prSet presAssocID="{BB4DC48E-1903-4B60-852A-A1040F24A412}" presName="sibTrans" presStyleCnt="0"/>
      <dgm:spPr/>
    </dgm:pt>
    <dgm:pt modelId="{5B3C2430-991E-4F2E-82BF-DFD62C76AB7C}" type="pres">
      <dgm:prSet presAssocID="{63E349D1-B8C4-48BC-8CC7-CD9144BB7951}" presName="node" presStyleLbl="node1" presStyleIdx="1" presStyleCnt="3">
        <dgm:presLayoutVars>
          <dgm:bulletEnabled val="1"/>
        </dgm:presLayoutVars>
      </dgm:prSet>
      <dgm:spPr/>
    </dgm:pt>
    <dgm:pt modelId="{43A0633F-C5CC-4483-A3E0-0EB9B64A67DF}" type="pres">
      <dgm:prSet presAssocID="{D32AEB2F-E69E-4FD1-A7F8-05CA91F2DC65}" presName="sibTrans" presStyleCnt="0"/>
      <dgm:spPr/>
    </dgm:pt>
    <dgm:pt modelId="{5B88850A-7F13-49AE-BDF1-24B5C779A229}" type="pres">
      <dgm:prSet presAssocID="{F1709DE2-BF9C-4790-8510-949DFC692057}" presName="node" presStyleLbl="node1" presStyleIdx="2" presStyleCnt="3">
        <dgm:presLayoutVars>
          <dgm:bulletEnabled val="1"/>
        </dgm:presLayoutVars>
      </dgm:prSet>
      <dgm:spPr/>
    </dgm:pt>
  </dgm:ptLst>
  <dgm:cxnLst>
    <dgm:cxn modelId="{85A3DB0D-7E59-4F34-AD0A-CCC2A263DABF}" type="presOf" srcId="{F1709DE2-BF9C-4790-8510-949DFC692057}" destId="{5B88850A-7F13-49AE-BDF1-24B5C779A229}" srcOrd="0" destOrd="0" presId="urn:microsoft.com/office/officeart/2005/8/layout/hList6"/>
    <dgm:cxn modelId="{160F9512-3995-46AF-B168-65E2354AF4B3}" srcId="{0738E823-93A5-4B1E-93F8-0A5610F26D7A}" destId="{F1709DE2-BF9C-4790-8510-949DFC692057}" srcOrd="2" destOrd="0" parTransId="{F4913B91-C674-469A-93ED-2CF2C7D5A16F}" sibTransId="{A07EC6EE-139D-422D-BDBA-D04F7E2D17AE}"/>
    <dgm:cxn modelId="{A6362E62-88FB-43CA-B8D5-B0FF3A34DA0C}" type="presOf" srcId="{0738E823-93A5-4B1E-93F8-0A5610F26D7A}" destId="{A2B81E03-40E1-4DFB-9A96-5EDB2351CDDA}" srcOrd="0" destOrd="0" presId="urn:microsoft.com/office/officeart/2005/8/layout/hList6"/>
    <dgm:cxn modelId="{ADB68846-DF4A-45D6-8B0B-3C1231B4F414}" srcId="{0738E823-93A5-4B1E-93F8-0A5610F26D7A}" destId="{63E349D1-B8C4-48BC-8CC7-CD9144BB7951}" srcOrd="1" destOrd="0" parTransId="{BA134591-F3AD-40CD-95E0-1DDD376761E2}" sibTransId="{D32AEB2F-E69E-4FD1-A7F8-05CA91F2DC65}"/>
    <dgm:cxn modelId="{B95558B4-FF1E-4A72-82B8-010E9CE16040}" type="presOf" srcId="{63E349D1-B8C4-48BC-8CC7-CD9144BB7951}" destId="{5B3C2430-991E-4F2E-82BF-DFD62C76AB7C}" srcOrd="0" destOrd="0" presId="urn:microsoft.com/office/officeart/2005/8/layout/hList6"/>
    <dgm:cxn modelId="{D07658E4-0C79-4CB3-8E6A-5C41AC8487C3}" type="presOf" srcId="{8A9995EF-7CE6-4F6A-8E1B-F48145CB2E73}" destId="{FBF92B90-86C2-402F-8B0A-2AEABDC3FF2E}" srcOrd="0" destOrd="0" presId="urn:microsoft.com/office/officeart/2005/8/layout/hList6"/>
    <dgm:cxn modelId="{0F16A8EE-71F0-4937-82CD-9B97401188D4}" srcId="{0738E823-93A5-4B1E-93F8-0A5610F26D7A}" destId="{8A9995EF-7CE6-4F6A-8E1B-F48145CB2E73}" srcOrd="0" destOrd="0" parTransId="{0103CE6C-109B-4934-8178-E0480389E5C2}" sibTransId="{BB4DC48E-1903-4B60-852A-A1040F24A412}"/>
    <dgm:cxn modelId="{F9BE750E-133D-4E86-9B73-479DCAE75DDC}" type="presParOf" srcId="{A2B81E03-40E1-4DFB-9A96-5EDB2351CDDA}" destId="{FBF92B90-86C2-402F-8B0A-2AEABDC3FF2E}" srcOrd="0" destOrd="0" presId="urn:microsoft.com/office/officeart/2005/8/layout/hList6"/>
    <dgm:cxn modelId="{7C47F35E-EEB9-4EC9-9E2F-180C283AE863}" type="presParOf" srcId="{A2B81E03-40E1-4DFB-9A96-5EDB2351CDDA}" destId="{648DA436-B1F6-4BFC-A892-7763FE28FA42}" srcOrd="1" destOrd="0" presId="urn:microsoft.com/office/officeart/2005/8/layout/hList6"/>
    <dgm:cxn modelId="{49BC9DE3-8334-4C7A-8428-7D1E5F031754}" type="presParOf" srcId="{A2B81E03-40E1-4DFB-9A96-5EDB2351CDDA}" destId="{5B3C2430-991E-4F2E-82BF-DFD62C76AB7C}" srcOrd="2" destOrd="0" presId="urn:microsoft.com/office/officeart/2005/8/layout/hList6"/>
    <dgm:cxn modelId="{90CEF984-11B2-4565-BBC7-3E30E8B10FA6}" type="presParOf" srcId="{A2B81E03-40E1-4DFB-9A96-5EDB2351CDDA}" destId="{43A0633F-C5CC-4483-A3E0-0EB9B64A67DF}" srcOrd="3" destOrd="0" presId="urn:microsoft.com/office/officeart/2005/8/layout/hList6"/>
    <dgm:cxn modelId="{CCDB4B59-10D1-4669-A387-8EB0F4B3EDD0}" type="presParOf" srcId="{A2B81E03-40E1-4DFB-9A96-5EDB2351CDDA}" destId="{5B88850A-7F13-49AE-BDF1-24B5C779A229}" srcOrd="4"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508EF4-6E41-4510-9889-27B25CF4F59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F4E5F7C-EBB9-4617-87B4-80815A22C9D4}">
      <dgm:prSet custT="1"/>
      <dgm:spPr/>
      <dgm:t>
        <a:bodyPr/>
        <a:lstStyle/>
        <a:p>
          <a:r>
            <a:rPr lang="en-US" sz="2000" dirty="0">
              <a:latin typeface="Univers" panose="020B0503020202020204" pitchFamily="34" charset="0"/>
            </a:rPr>
            <a:t>Existing Technologies</a:t>
          </a:r>
        </a:p>
      </dgm:t>
    </dgm:pt>
    <dgm:pt modelId="{9C023801-407E-46BE-A568-2C96D38DB73D}" type="parTrans" cxnId="{93C25B5F-B4E3-4595-B1D3-75790A123A23}">
      <dgm:prSet/>
      <dgm:spPr/>
      <dgm:t>
        <a:bodyPr/>
        <a:lstStyle/>
        <a:p>
          <a:endParaRPr lang="en-US"/>
        </a:p>
      </dgm:t>
    </dgm:pt>
    <dgm:pt modelId="{84273DCD-0C15-48BD-9F45-94412ED0436A}" type="sibTrans" cxnId="{93C25B5F-B4E3-4595-B1D3-75790A123A23}">
      <dgm:prSet/>
      <dgm:spPr/>
      <dgm:t>
        <a:bodyPr/>
        <a:lstStyle/>
        <a:p>
          <a:endParaRPr lang="en-US"/>
        </a:p>
      </dgm:t>
    </dgm:pt>
    <dgm:pt modelId="{2047A421-98EC-4F82-8D89-7936CC104126}">
      <dgm:prSet custT="1"/>
      <dgm:spPr/>
      <dgm:t>
        <a:bodyPr/>
        <a:lstStyle/>
        <a:p>
          <a:r>
            <a:rPr lang="en-US" sz="2000" dirty="0">
              <a:latin typeface="Univers" panose="020B0503020202020204" pitchFamily="34" charset="0"/>
            </a:rPr>
            <a:t>Emerging Technologies</a:t>
          </a:r>
        </a:p>
      </dgm:t>
    </dgm:pt>
    <dgm:pt modelId="{D7392146-E57A-45A2-864E-168A7B0155F0}" type="parTrans" cxnId="{018B363A-EC9F-4A14-8953-8408675E7047}">
      <dgm:prSet/>
      <dgm:spPr/>
      <dgm:t>
        <a:bodyPr/>
        <a:lstStyle/>
        <a:p>
          <a:endParaRPr lang="en-US"/>
        </a:p>
      </dgm:t>
    </dgm:pt>
    <dgm:pt modelId="{327765DD-AB2C-4733-A929-C8A80D6C860D}" type="sibTrans" cxnId="{018B363A-EC9F-4A14-8953-8408675E7047}">
      <dgm:prSet/>
      <dgm:spPr/>
      <dgm:t>
        <a:bodyPr/>
        <a:lstStyle/>
        <a:p>
          <a:endParaRPr lang="en-US"/>
        </a:p>
      </dgm:t>
    </dgm:pt>
    <dgm:pt modelId="{2FC43C21-41C1-4553-B654-85DB2909BD24}">
      <dgm:prSet custT="1"/>
      <dgm:spPr/>
      <dgm:t>
        <a:bodyPr/>
        <a:lstStyle/>
        <a:p>
          <a:r>
            <a:rPr lang="en-US" sz="1200" dirty="0">
              <a:latin typeface="Univers" panose="020B0503020202020204" pitchFamily="34" charset="0"/>
            </a:rPr>
            <a:t>Absorbents (activated carbon, resins)</a:t>
          </a:r>
        </a:p>
      </dgm:t>
    </dgm:pt>
    <dgm:pt modelId="{FB3232CF-83A7-4191-8B56-898724748D82}" type="parTrans" cxnId="{9B41C9F8-6A6A-43C5-9B04-4DE98FF2368E}">
      <dgm:prSet/>
      <dgm:spPr/>
      <dgm:t>
        <a:bodyPr/>
        <a:lstStyle/>
        <a:p>
          <a:endParaRPr lang="en-US"/>
        </a:p>
      </dgm:t>
    </dgm:pt>
    <dgm:pt modelId="{6CF02E40-E275-476B-BCFB-6332192E41FD}" type="sibTrans" cxnId="{9B41C9F8-6A6A-43C5-9B04-4DE98FF2368E}">
      <dgm:prSet/>
      <dgm:spPr/>
      <dgm:t>
        <a:bodyPr/>
        <a:lstStyle/>
        <a:p>
          <a:endParaRPr lang="en-US"/>
        </a:p>
      </dgm:t>
    </dgm:pt>
    <dgm:pt modelId="{EFD3E771-FEB3-49FE-86C3-F765D37B1C02}">
      <dgm:prSet custT="1"/>
      <dgm:spPr/>
      <dgm:t>
        <a:bodyPr/>
        <a:lstStyle/>
        <a:p>
          <a:r>
            <a:rPr lang="en-US" sz="1200" dirty="0">
              <a:latin typeface="Univers" panose="020B0503020202020204" pitchFamily="34" charset="0"/>
            </a:rPr>
            <a:t>Microbial degradation (Schulte, 2022)</a:t>
          </a:r>
        </a:p>
      </dgm:t>
    </dgm:pt>
    <dgm:pt modelId="{5137AA9E-E900-4194-ADBF-F153AF2CC4A8}" type="parTrans" cxnId="{BB017FFF-CA62-4641-B6B7-092535D82298}">
      <dgm:prSet/>
      <dgm:spPr/>
      <dgm:t>
        <a:bodyPr/>
        <a:lstStyle/>
        <a:p>
          <a:endParaRPr lang="en-US"/>
        </a:p>
      </dgm:t>
    </dgm:pt>
    <dgm:pt modelId="{3FAD4355-FB0C-4D02-8926-7064468AA547}" type="sibTrans" cxnId="{BB017FFF-CA62-4641-B6B7-092535D82298}">
      <dgm:prSet/>
      <dgm:spPr/>
      <dgm:t>
        <a:bodyPr/>
        <a:lstStyle/>
        <a:p>
          <a:endParaRPr lang="en-US"/>
        </a:p>
      </dgm:t>
    </dgm:pt>
    <dgm:pt modelId="{68CA4DDB-7405-4446-972C-D48EB39C6737}">
      <dgm:prSet custT="1"/>
      <dgm:spPr/>
      <dgm:t>
        <a:bodyPr/>
        <a:lstStyle/>
        <a:p>
          <a:r>
            <a:rPr lang="en-US" sz="1200" dirty="0">
              <a:latin typeface="Univers" panose="020B0503020202020204" pitchFamily="34" charset="0"/>
            </a:rPr>
            <a:t>Reagents (Trang and others, 2022)</a:t>
          </a:r>
          <a:endParaRPr lang="en-US" sz="1200" dirty="0"/>
        </a:p>
      </dgm:t>
    </dgm:pt>
    <dgm:pt modelId="{EE320AB5-885A-4BB5-8C5D-9A5772E5969B}" type="parTrans" cxnId="{98A1E1A9-71EF-4313-9BA2-D712D714336C}">
      <dgm:prSet/>
      <dgm:spPr/>
      <dgm:t>
        <a:bodyPr/>
        <a:lstStyle/>
        <a:p>
          <a:endParaRPr lang="en-US"/>
        </a:p>
      </dgm:t>
    </dgm:pt>
    <dgm:pt modelId="{43048510-313B-4E2D-9D87-20E11FDBFC50}" type="sibTrans" cxnId="{98A1E1A9-71EF-4313-9BA2-D712D714336C}">
      <dgm:prSet/>
      <dgm:spPr/>
      <dgm:t>
        <a:bodyPr/>
        <a:lstStyle/>
        <a:p>
          <a:endParaRPr lang="en-US"/>
        </a:p>
      </dgm:t>
    </dgm:pt>
    <dgm:pt modelId="{FDB10939-347C-4173-A7C2-A09CECBD5D1D}">
      <dgm:prSet custT="1"/>
      <dgm:spPr/>
      <dgm:t>
        <a:bodyPr/>
        <a:lstStyle/>
        <a:p>
          <a:endParaRPr lang="en-US" sz="1200" dirty="0">
            <a:latin typeface="Univers" panose="020B0503020202020204" pitchFamily="34" charset="0"/>
          </a:endParaRPr>
        </a:p>
      </dgm:t>
    </dgm:pt>
    <dgm:pt modelId="{1019EA01-CCD9-4941-B906-E467421E1351}" type="parTrans" cxnId="{D7A3B6A7-F3A0-4608-9E8D-A5E3592305B6}">
      <dgm:prSet/>
      <dgm:spPr/>
      <dgm:t>
        <a:bodyPr/>
        <a:lstStyle/>
        <a:p>
          <a:endParaRPr lang="en-US"/>
        </a:p>
      </dgm:t>
    </dgm:pt>
    <dgm:pt modelId="{9CBD0EBD-9F65-4174-AE0F-F223E544E90B}" type="sibTrans" cxnId="{D7A3B6A7-F3A0-4608-9E8D-A5E3592305B6}">
      <dgm:prSet/>
      <dgm:spPr/>
      <dgm:t>
        <a:bodyPr/>
        <a:lstStyle/>
        <a:p>
          <a:endParaRPr lang="en-US"/>
        </a:p>
      </dgm:t>
    </dgm:pt>
    <dgm:pt modelId="{F9401D27-71CB-4C9E-8E34-17C1E9A8449B}">
      <dgm:prSet custT="1"/>
      <dgm:spPr/>
      <dgm:t>
        <a:bodyPr/>
        <a:lstStyle/>
        <a:p>
          <a:r>
            <a:rPr lang="en-US" sz="1200" dirty="0">
              <a:latin typeface="Univers" panose="020B0503020202020204" pitchFamily="34" charset="0"/>
            </a:rPr>
            <a:t>Incineration</a:t>
          </a:r>
        </a:p>
      </dgm:t>
    </dgm:pt>
    <dgm:pt modelId="{71A01BEE-E91A-41FD-9218-3715DF1B0383}" type="parTrans" cxnId="{D640DBAF-113B-4183-91AD-9972A60A7CCB}">
      <dgm:prSet/>
      <dgm:spPr/>
      <dgm:t>
        <a:bodyPr/>
        <a:lstStyle/>
        <a:p>
          <a:endParaRPr lang="en-US"/>
        </a:p>
      </dgm:t>
    </dgm:pt>
    <dgm:pt modelId="{F651E570-11B5-43E2-B7F5-852B70CCF89A}" type="sibTrans" cxnId="{D640DBAF-113B-4183-91AD-9972A60A7CCB}">
      <dgm:prSet/>
      <dgm:spPr/>
      <dgm:t>
        <a:bodyPr/>
        <a:lstStyle/>
        <a:p>
          <a:endParaRPr lang="en-US"/>
        </a:p>
      </dgm:t>
    </dgm:pt>
    <dgm:pt modelId="{615FF3B5-95EB-4E0E-A243-8FB6C9ADF9EC}">
      <dgm:prSet custT="1"/>
      <dgm:spPr/>
      <dgm:t>
        <a:bodyPr/>
        <a:lstStyle/>
        <a:p>
          <a:r>
            <a:rPr lang="en-US" sz="1200">
              <a:latin typeface="Univers" panose="020B0503020202020204" pitchFamily="34" charset="0"/>
            </a:rPr>
            <a:t>Ultrasonication</a:t>
          </a:r>
          <a:endParaRPr lang="en-US" sz="1200" dirty="0">
            <a:latin typeface="Univers" panose="020B0503020202020204" pitchFamily="34" charset="0"/>
          </a:endParaRPr>
        </a:p>
      </dgm:t>
    </dgm:pt>
    <dgm:pt modelId="{C3A3CD5F-A051-4019-BC3E-CCE4F05D33E4}" type="parTrans" cxnId="{F8563B08-3B48-444E-A42B-516A66722CEF}">
      <dgm:prSet/>
      <dgm:spPr/>
      <dgm:t>
        <a:bodyPr/>
        <a:lstStyle/>
        <a:p>
          <a:endParaRPr lang="en-US"/>
        </a:p>
      </dgm:t>
    </dgm:pt>
    <dgm:pt modelId="{67996B31-4878-49EF-A3C4-304C79C0C296}" type="sibTrans" cxnId="{F8563B08-3B48-444E-A42B-516A66722CEF}">
      <dgm:prSet/>
      <dgm:spPr/>
      <dgm:t>
        <a:bodyPr/>
        <a:lstStyle/>
        <a:p>
          <a:endParaRPr lang="en-US"/>
        </a:p>
      </dgm:t>
    </dgm:pt>
    <dgm:pt modelId="{0428C7AE-2F36-45B6-9D5F-071F9E899DCF}">
      <dgm:prSet custT="1"/>
      <dgm:spPr/>
      <dgm:t>
        <a:bodyPr/>
        <a:lstStyle/>
        <a:p>
          <a:r>
            <a:rPr lang="en-US" sz="1200">
              <a:latin typeface="Univers" panose="020B0503020202020204" pitchFamily="34" charset="0"/>
            </a:rPr>
            <a:t>Plasma-based oxidation</a:t>
          </a:r>
          <a:endParaRPr lang="en-US" sz="1200" dirty="0">
            <a:latin typeface="Univers" panose="020B0503020202020204" pitchFamily="34" charset="0"/>
          </a:endParaRPr>
        </a:p>
      </dgm:t>
    </dgm:pt>
    <dgm:pt modelId="{8C725ECA-9CD7-4945-B80B-374FE177073A}" type="parTrans" cxnId="{E34B28CE-D974-4F5F-8624-7E6FE5CABBA9}">
      <dgm:prSet/>
      <dgm:spPr/>
      <dgm:t>
        <a:bodyPr/>
        <a:lstStyle/>
        <a:p>
          <a:endParaRPr lang="en-US"/>
        </a:p>
      </dgm:t>
    </dgm:pt>
    <dgm:pt modelId="{FA353516-43C1-4ED7-A03E-9DD139FD68EE}" type="sibTrans" cxnId="{E34B28CE-D974-4F5F-8624-7E6FE5CABBA9}">
      <dgm:prSet/>
      <dgm:spPr/>
      <dgm:t>
        <a:bodyPr/>
        <a:lstStyle/>
        <a:p>
          <a:endParaRPr lang="en-US"/>
        </a:p>
      </dgm:t>
    </dgm:pt>
    <dgm:pt modelId="{61107841-51C9-4D6E-ABFE-CDF70E197B11}">
      <dgm:prSet custT="1"/>
      <dgm:spPr/>
      <dgm:t>
        <a:bodyPr/>
        <a:lstStyle/>
        <a:p>
          <a:r>
            <a:rPr lang="en-US" sz="1200">
              <a:latin typeface="Univers" panose="020B0503020202020204" pitchFamily="34" charset="0"/>
            </a:rPr>
            <a:t>Electrochemical degradation</a:t>
          </a:r>
          <a:endParaRPr lang="en-US" sz="1200" dirty="0">
            <a:latin typeface="Univers" panose="020B0503020202020204" pitchFamily="34" charset="0"/>
          </a:endParaRPr>
        </a:p>
      </dgm:t>
    </dgm:pt>
    <dgm:pt modelId="{5ADA7975-3710-4D22-9960-BA45F5852275}" type="parTrans" cxnId="{DE2B985E-985C-4610-8D6B-6308586FD90E}">
      <dgm:prSet/>
      <dgm:spPr/>
      <dgm:t>
        <a:bodyPr/>
        <a:lstStyle/>
        <a:p>
          <a:endParaRPr lang="en-US"/>
        </a:p>
      </dgm:t>
    </dgm:pt>
    <dgm:pt modelId="{B830060A-3514-4A53-A860-25D39C0BC27F}" type="sibTrans" cxnId="{DE2B985E-985C-4610-8D6B-6308586FD90E}">
      <dgm:prSet/>
      <dgm:spPr/>
      <dgm:t>
        <a:bodyPr/>
        <a:lstStyle/>
        <a:p>
          <a:endParaRPr lang="en-US"/>
        </a:p>
      </dgm:t>
    </dgm:pt>
    <dgm:pt modelId="{DAFB6FD3-D92F-4A82-99BF-1DFAA17703BE}">
      <dgm:prSet custT="1"/>
      <dgm:spPr/>
      <dgm:t>
        <a:bodyPr/>
        <a:lstStyle/>
        <a:p>
          <a:r>
            <a:rPr lang="en-US" sz="1200">
              <a:latin typeface="Univers" panose="020B0503020202020204" pitchFamily="34" charset="0"/>
            </a:rPr>
            <a:t>Supercritical water oxidation</a:t>
          </a:r>
          <a:endParaRPr lang="en-US" sz="1200" dirty="0">
            <a:latin typeface="Univers" panose="020B0503020202020204" pitchFamily="34" charset="0"/>
          </a:endParaRPr>
        </a:p>
      </dgm:t>
    </dgm:pt>
    <dgm:pt modelId="{38584B0F-BCBF-47FC-B153-48F16E007088}" type="parTrans" cxnId="{1F26068F-7B6D-46DD-B256-3536E00609AF}">
      <dgm:prSet/>
      <dgm:spPr/>
      <dgm:t>
        <a:bodyPr/>
        <a:lstStyle/>
        <a:p>
          <a:endParaRPr lang="en-US"/>
        </a:p>
      </dgm:t>
    </dgm:pt>
    <dgm:pt modelId="{F1391F78-DFCE-40A9-869C-307159356B2A}" type="sibTrans" cxnId="{1F26068F-7B6D-46DD-B256-3536E00609AF}">
      <dgm:prSet/>
      <dgm:spPr/>
      <dgm:t>
        <a:bodyPr/>
        <a:lstStyle/>
        <a:p>
          <a:endParaRPr lang="en-US"/>
        </a:p>
      </dgm:t>
    </dgm:pt>
    <dgm:pt modelId="{F29CB7AF-60A5-44D0-B532-E4CE7CC41B80}">
      <dgm:prSet custT="1"/>
      <dgm:spPr/>
      <dgm:t>
        <a:bodyPr/>
        <a:lstStyle/>
        <a:p>
          <a:r>
            <a:rPr lang="en-US" sz="1200" dirty="0">
              <a:latin typeface="Univers" panose="020B0503020202020204" pitchFamily="34" charset="0"/>
            </a:rPr>
            <a:t>Ultraviolet-initiated degradation using additives (sulfite or iron)</a:t>
          </a:r>
        </a:p>
      </dgm:t>
    </dgm:pt>
    <dgm:pt modelId="{1D51AAD8-044D-4598-819D-6F70A714F42F}" type="parTrans" cxnId="{70A15D25-E7B7-4CA7-8E75-80279FC91E65}">
      <dgm:prSet/>
      <dgm:spPr/>
      <dgm:t>
        <a:bodyPr/>
        <a:lstStyle/>
        <a:p>
          <a:endParaRPr lang="en-US"/>
        </a:p>
      </dgm:t>
    </dgm:pt>
    <dgm:pt modelId="{5835F9E7-958C-408B-A6E6-31C415B3CF17}" type="sibTrans" cxnId="{70A15D25-E7B7-4CA7-8E75-80279FC91E65}">
      <dgm:prSet/>
      <dgm:spPr/>
      <dgm:t>
        <a:bodyPr/>
        <a:lstStyle/>
        <a:p>
          <a:endParaRPr lang="en-US"/>
        </a:p>
      </dgm:t>
    </dgm:pt>
    <dgm:pt modelId="{CEFF52C7-7100-4E3C-ABB0-B37C8649ECFD}">
      <dgm:prSet custT="1"/>
      <dgm:spPr/>
      <dgm:t>
        <a:bodyPr/>
        <a:lstStyle/>
        <a:p>
          <a:r>
            <a:rPr lang="en-US" sz="1200" dirty="0">
              <a:latin typeface="Univers" panose="020B0503020202020204" pitchFamily="34" charset="0"/>
            </a:rPr>
            <a:t>Combinations. </a:t>
          </a:r>
          <a:endParaRPr lang="en-US" sz="1200" dirty="0"/>
        </a:p>
      </dgm:t>
    </dgm:pt>
    <dgm:pt modelId="{2B77B5DE-87BF-403F-911C-966C696DE106}" type="parTrans" cxnId="{D2596535-D3A3-4B3C-8B59-DAF080D590EA}">
      <dgm:prSet/>
      <dgm:spPr/>
      <dgm:t>
        <a:bodyPr/>
        <a:lstStyle/>
        <a:p>
          <a:endParaRPr lang="en-US"/>
        </a:p>
      </dgm:t>
    </dgm:pt>
    <dgm:pt modelId="{2FD149F4-BC5D-436A-A0F2-39421B2EDCF0}" type="sibTrans" cxnId="{D2596535-D3A3-4B3C-8B59-DAF080D590EA}">
      <dgm:prSet/>
      <dgm:spPr/>
      <dgm:t>
        <a:bodyPr/>
        <a:lstStyle/>
        <a:p>
          <a:endParaRPr lang="en-US"/>
        </a:p>
      </dgm:t>
    </dgm:pt>
    <dgm:pt modelId="{409D1BA3-FC89-4CFD-B60C-C1DAF0818C98}" type="pres">
      <dgm:prSet presAssocID="{21508EF4-6E41-4510-9889-27B25CF4F590}" presName="Name0" presStyleCnt="0">
        <dgm:presLayoutVars>
          <dgm:dir/>
          <dgm:animLvl val="lvl"/>
          <dgm:resizeHandles val="exact"/>
        </dgm:presLayoutVars>
      </dgm:prSet>
      <dgm:spPr/>
    </dgm:pt>
    <dgm:pt modelId="{FB2C04A1-0CD1-41C5-A4CE-24A0E4998B38}" type="pres">
      <dgm:prSet presAssocID="{1F4E5F7C-EBB9-4617-87B4-80815A22C9D4}" presName="composite" presStyleCnt="0"/>
      <dgm:spPr/>
    </dgm:pt>
    <dgm:pt modelId="{654B6DE3-21B2-415E-8A14-D81B9997198B}" type="pres">
      <dgm:prSet presAssocID="{1F4E5F7C-EBB9-4617-87B4-80815A22C9D4}" presName="parTx" presStyleLbl="alignNode1" presStyleIdx="0" presStyleCnt="2">
        <dgm:presLayoutVars>
          <dgm:chMax val="0"/>
          <dgm:chPref val="0"/>
          <dgm:bulletEnabled val="1"/>
        </dgm:presLayoutVars>
      </dgm:prSet>
      <dgm:spPr/>
    </dgm:pt>
    <dgm:pt modelId="{F133770A-1558-4D02-B1EF-E093BDC98E84}" type="pres">
      <dgm:prSet presAssocID="{1F4E5F7C-EBB9-4617-87B4-80815A22C9D4}" presName="desTx" presStyleLbl="alignAccFollowNode1" presStyleIdx="0" presStyleCnt="2" custLinFactNeighborX="-1" custLinFactNeighborY="744">
        <dgm:presLayoutVars>
          <dgm:bulletEnabled val="1"/>
        </dgm:presLayoutVars>
      </dgm:prSet>
      <dgm:spPr/>
    </dgm:pt>
    <dgm:pt modelId="{3CF6705A-24A7-436D-A4A4-AE88A2338CC2}" type="pres">
      <dgm:prSet presAssocID="{84273DCD-0C15-48BD-9F45-94412ED0436A}" presName="space" presStyleCnt="0"/>
      <dgm:spPr/>
    </dgm:pt>
    <dgm:pt modelId="{A69D2602-7F92-4674-8415-5C33BDE80DBD}" type="pres">
      <dgm:prSet presAssocID="{2047A421-98EC-4F82-8D89-7936CC104126}" presName="composite" presStyleCnt="0"/>
      <dgm:spPr/>
    </dgm:pt>
    <dgm:pt modelId="{E0628193-AF95-4FB3-80DD-38C9478BA6C6}" type="pres">
      <dgm:prSet presAssocID="{2047A421-98EC-4F82-8D89-7936CC104126}" presName="parTx" presStyleLbl="alignNode1" presStyleIdx="1" presStyleCnt="2" custLinFactNeighborX="1" custLinFactNeighborY="-39814">
        <dgm:presLayoutVars>
          <dgm:chMax val="0"/>
          <dgm:chPref val="0"/>
          <dgm:bulletEnabled val="1"/>
        </dgm:presLayoutVars>
      </dgm:prSet>
      <dgm:spPr/>
    </dgm:pt>
    <dgm:pt modelId="{F5E48FE4-6FAC-4E28-9FA7-6877C7D4161D}" type="pres">
      <dgm:prSet presAssocID="{2047A421-98EC-4F82-8D89-7936CC104126}" presName="desTx" presStyleLbl="alignAccFollowNode1" presStyleIdx="1" presStyleCnt="2">
        <dgm:presLayoutVars>
          <dgm:bulletEnabled val="1"/>
        </dgm:presLayoutVars>
      </dgm:prSet>
      <dgm:spPr/>
    </dgm:pt>
  </dgm:ptLst>
  <dgm:cxnLst>
    <dgm:cxn modelId="{F8563B08-3B48-444E-A42B-516A66722CEF}" srcId="{1F4E5F7C-EBB9-4617-87B4-80815A22C9D4}" destId="{615FF3B5-95EB-4E0E-A243-8FB6C9ADF9EC}" srcOrd="2" destOrd="0" parTransId="{C3A3CD5F-A051-4019-BC3E-CCE4F05D33E4}" sibTransId="{67996B31-4878-49EF-A3C4-304C79C0C296}"/>
    <dgm:cxn modelId="{D505B51A-4836-4DDF-A288-AD42EF6D1141}" type="presOf" srcId="{68CA4DDB-7405-4446-972C-D48EB39C6737}" destId="{F5E48FE4-6FAC-4E28-9FA7-6877C7D4161D}" srcOrd="0" destOrd="1" presId="urn:microsoft.com/office/officeart/2005/8/layout/hList1"/>
    <dgm:cxn modelId="{70A15D25-E7B7-4CA7-8E75-80279FC91E65}" srcId="{1F4E5F7C-EBB9-4617-87B4-80815A22C9D4}" destId="{F29CB7AF-60A5-44D0-B532-E4CE7CC41B80}" srcOrd="6" destOrd="0" parTransId="{1D51AAD8-044D-4598-819D-6F70A714F42F}" sibTransId="{5835F9E7-958C-408B-A6E6-31C415B3CF17}"/>
    <dgm:cxn modelId="{D2596535-D3A3-4B3C-8B59-DAF080D590EA}" srcId="{1F4E5F7C-EBB9-4617-87B4-80815A22C9D4}" destId="{CEFF52C7-7100-4E3C-ABB0-B37C8649ECFD}" srcOrd="7" destOrd="0" parTransId="{2B77B5DE-87BF-403F-911C-966C696DE106}" sibTransId="{2FD149F4-BC5D-436A-A0F2-39421B2EDCF0}"/>
    <dgm:cxn modelId="{018B363A-EC9F-4A14-8953-8408675E7047}" srcId="{21508EF4-6E41-4510-9889-27B25CF4F590}" destId="{2047A421-98EC-4F82-8D89-7936CC104126}" srcOrd="1" destOrd="0" parTransId="{D7392146-E57A-45A2-864E-168A7B0155F0}" sibTransId="{327765DD-AB2C-4733-A929-C8A80D6C860D}"/>
    <dgm:cxn modelId="{DE2B985E-985C-4610-8D6B-6308586FD90E}" srcId="{1F4E5F7C-EBB9-4617-87B4-80815A22C9D4}" destId="{61107841-51C9-4D6E-ABFE-CDF70E197B11}" srcOrd="4" destOrd="0" parTransId="{5ADA7975-3710-4D22-9960-BA45F5852275}" sibTransId="{B830060A-3514-4A53-A860-25D39C0BC27F}"/>
    <dgm:cxn modelId="{93C25B5F-B4E3-4595-B1D3-75790A123A23}" srcId="{21508EF4-6E41-4510-9889-27B25CF4F590}" destId="{1F4E5F7C-EBB9-4617-87B4-80815A22C9D4}" srcOrd="0" destOrd="0" parTransId="{9C023801-407E-46BE-A568-2C96D38DB73D}" sibTransId="{84273DCD-0C15-48BD-9F45-94412ED0436A}"/>
    <dgm:cxn modelId="{124A0D69-EA84-4985-9AD7-439BEB571686}" type="presOf" srcId="{2FC43C21-41C1-4553-B654-85DB2909BD24}" destId="{F133770A-1558-4D02-B1EF-E093BDC98E84}" srcOrd="0" destOrd="0" presId="urn:microsoft.com/office/officeart/2005/8/layout/hList1"/>
    <dgm:cxn modelId="{A2E6086D-89A7-4A9E-A1B6-0020719AB57A}" type="presOf" srcId="{61107841-51C9-4D6E-ABFE-CDF70E197B11}" destId="{F133770A-1558-4D02-B1EF-E093BDC98E84}" srcOrd="0" destOrd="4" presId="urn:microsoft.com/office/officeart/2005/8/layout/hList1"/>
    <dgm:cxn modelId="{490B604D-C25A-49D3-89B8-DBC6E9E74114}" type="presOf" srcId="{1F4E5F7C-EBB9-4617-87B4-80815A22C9D4}" destId="{654B6DE3-21B2-415E-8A14-D81B9997198B}" srcOrd="0" destOrd="0" presId="urn:microsoft.com/office/officeart/2005/8/layout/hList1"/>
    <dgm:cxn modelId="{D6B21084-9363-4E91-AA1E-8AC9350DF367}" type="presOf" srcId="{EFD3E771-FEB3-49FE-86C3-F765D37B1C02}" destId="{F5E48FE4-6FAC-4E28-9FA7-6877C7D4161D}" srcOrd="0" destOrd="0" presId="urn:microsoft.com/office/officeart/2005/8/layout/hList1"/>
    <dgm:cxn modelId="{1F26068F-7B6D-46DD-B256-3536E00609AF}" srcId="{1F4E5F7C-EBB9-4617-87B4-80815A22C9D4}" destId="{DAFB6FD3-D92F-4A82-99BF-1DFAA17703BE}" srcOrd="5" destOrd="0" parTransId="{38584B0F-BCBF-47FC-B153-48F16E007088}" sibTransId="{F1391F78-DFCE-40A9-869C-307159356B2A}"/>
    <dgm:cxn modelId="{5118A092-AB65-40CF-ABA9-8F76F2D6ECE1}" type="presOf" srcId="{CEFF52C7-7100-4E3C-ABB0-B37C8649ECFD}" destId="{F133770A-1558-4D02-B1EF-E093BDC98E84}" srcOrd="0" destOrd="7" presId="urn:microsoft.com/office/officeart/2005/8/layout/hList1"/>
    <dgm:cxn modelId="{F949A09A-CA41-4412-9F7F-826A37701D97}" type="presOf" srcId="{615FF3B5-95EB-4E0E-A243-8FB6C9ADF9EC}" destId="{F133770A-1558-4D02-B1EF-E093BDC98E84}" srcOrd="0" destOrd="2" presId="urn:microsoft.com/office/officeart/2005/8/layout/hList1"/>
    <dgm:cxn modelId="{F88F339E-B83E-4006-8CE2-251F29B23AED}" type="presOf" srcId="{FDB10939-347C-4173-A7C2-A09CECBD5D1D}" destId="{F133770A-1558-4D02-B1EF-E093BDC98E84}" srcOrd="0" destOrd="8" presId="urn:microsoft.com/office/officeart/2005/8/layout/hList1"/>
    <dgm:cxn modelId="{A0F19FA7-9D09-43AD-A9E5-B838FDFAC542}" type="presOf" srcId="{0428C7AE-2F36-45B6-9D5F-071F9E899DCF}" destId="{F133770A-1558-4D02-B1EF-E093BDC98E84}" srcOrd="0" destOrd="3" presId="urn:microsoft.com/office/officeart/2005/8/layout/hList1"/>
    <dgm:cxn modelId="{D7A3B6A7-F3A0-4608-9E8D-A5E3592305B6}" srcId="{1F4E5F7C-EBB9-4617-87B4-80815A22C9D4}" destId="{FDB10939-347C-4173-A7C2-A09CECBD5D1D}" srcOrd="8" destOrd="0" parTransId="{1019EA01-CCD9-4941-B906-E467421E1351}" sibTransId="{9CBD0EBD-9F65-4174-AE0F-F223E544E90B}"/>
    <dgm:cxn modelId="{FE7EECA7-65E1-49DA-8B59-536E87E8914C}" type="presOf" srcId="{21508EF4-6E41-4510-9889-27B25CF4F590}" destId="{409D1BA3-FC89-4CFD-B60C-C1DAF0818C98}" srcOrd="0" destOrd="0" presId="urn:microsoft.com/office/officeart/2005/8/layout/hList1"/>
    <dgm:cxn modelId="{98A1E1A9-71EF-4313-9BA2-D712D714336C}" srcId="{2047A421-98EC-4F82-8D89-7936CC104126}" destId="{68CA4DDB-7405-4446-972C-D48EB39C6737}" srcOrd="1" destOrd="0" parTransId="{EE320AB5-885A-4BB5-8C5D-9A5772E5969B}" sibTransId="{43048510-313B-4E2D-9D87-20E11FDBFC50}"/>
    <dgm:cxn modelId="{6AA976AD-1FBD-479C-A327-4999E905C928}" type="presOf" srcId="{F29CB7AF-60A5-44D0-B532-E4CE7CC41B80}" destId="{F133770A-1558-4D02-B1EF-E093BDC98E84}" srcOrd="0" destOrd="6" presId="urn:microsoft.com/office/officeart/2005/8/layout/hList1"/>
    <dgm:cxn modelId="{D640DBAF-113B-4183-91AD-9972A60A7CCB}" srcId="{1F4E5F7C-EBB9-4617-87B4-80815A22C9D4}" destId="{F9401D27-71CB-4C9E-8E34-17C1E9A8449B}" srcOrd="1" destOrd="0" parTransId="{71A01BEE-E91A-41FD-9218-3715DF1B0383}" sibTransId="{F651E570-11B5-43E2-B7F5-852B70CCF89A}"/>
    <dgm:cxn modelId="{E34B28CE-D974-4F5F-8624-7E6FE5CABBA9}" srcId="{1F4E5F7C-EBB9-4617-87B4-80815A22C9D4}" destId="{0428C7AE-2F36-45B6-9D5F-071F9E899DCF}" srcOrd="3" destOrd="0" parTransId="{8C725ECA-9CD7-4945-B80B-374FE177073A}" sibTransId="{FA353516-43C1-4ED7-A03E-9DD139FD68EE}"/>
    <dgm:cxn modelId="{C26C51E2-D484-4A63-BA2A-ABB954AE4473}" type="presOf" srcId="{DAFB6FD3-D92F-4A82-99BF-1DFAA17703BE}" destId="{F133770A-1558-4D02-B1EF-E093BDC98E84}" srcOrd="0" destOrd="5" presId="urn:microsoft.com/office/officeart/2005/8/layout/hList1"/>
    <dgm:cxn modelId="{29F8C7EE-1993-46E1-AC7E-A51F71FC43C1}" type="presOf" srcId="{F9401D27-71CB-4C9E-8E34-17C1E9A8449B}" destId="{F133770A-1558-4D02-B1EF-E093BDC98E84}" srcOrd="0" destOrd="1" presId="urn:microsoft.com/office/officeart/2005/8/layout/hList1"/>
    <dgm:cxn modelId="{9B41C9F8-6A6A-43C5-9B04-4DE98FF2368E}" srcId="{1F4E5F7C-EBB9-4617-87B4-80815A22C9D4}" destId="{2FC43C21-41C1-4553-B654-85DB2909BD24}" srcOrd="0" destOrd="0" parTransId="{FB3232CF-83A7-4191-8B56-898724748D82}" sibTransId="{6CF02E40-E275-476B-BCFB-6332192E41FD}"/>
    <dgm:cxn modelId="{E2CD02FF-75BF-4C7F-BAAC-5BFA065895C0}" type="presOf" srcId="{2047A421-98EC-4F82-8D89-7936CC104126}" destId="{E0628193-AF95-4FB3-80DD-38C9478BA6C6}" srcOrd="0" destOrd="0" presId="urn:microsoft.com/office/officeart/2005/8/layout/hList1"/>
    <dgm:cxn modelId="{BB017FFF-CA62-4641-B6B7-092535D82298}" srcId="{2047A421-98EC-4F82-8D89-7936CC104126}" destId="{EFD3E771-FEB3-49FE-86C3-F765D37B1C02}" srcOrd="0" destOrd="0" parTransId="{5137AA9E-E900-4194-ADBF-F153AF2CC4A8}" sibTransId="{3FAD4355-FB0C-4D02-8926-7064468AA547}"/>
    <dgm:cxn modelId="{BFD2E7FC-8AAF-409B-9F9A-CC876E03D9ED}" type="presParOf" srcId="{409D1BA3-FC89-4CFD-B60C-C1DAF0818C98}" destId="{FB2C04A1-0CD1-41C5-A4CE-24A0E4998B38}" srcOrd="0" destOrd="0" presId="urn:microsoft.com/office/officeart/2005/8/layout/hList1"/>
    <dgm:cxn modelId="{2C970CD8-C874-4C6B-87B1-D64B948D7E0C}" type="presParOf" srcId="{FB2C04A1-0CD1-41C5-A4CE-24A0E4998B38}" destId="{654B6DE3-21B2-415E-8A14-D81B9997198B}" srcOrd="0" destOrd="0" presId="urn:microsoft.com/office/officeart/2005/8/layout/hList1"/>
    <dgm:cxn modelId="{C25A9CEA-7280-47C2-BBEB-37AF772AED35}" type="presParOf" srcId="{FB2C04A1-0CD1-41C5-A4CE-24A0E4998B38}" destId="{F133770A-1558-4D02-B1EF-E093BDC98E84}" srcOrd="1" destOrd="0" presId="urn:microsoft.com/office/officeart/2005/8/layout/hList1"/>
    <dgm:cxn modelId="{6AC95564-57B2-47D2-B68E-F3B793920F67}" type="presParOf" srcId="{409D1BA3-FC89-4CFD-B60C-C1DAF0818C98}" destId="{3CF6705A-24A7-436D-A4A4-AE88A2338CC2}" srcOrd="1" destOrd="0" presId="urn:microsoft.com/office/officeart/2005/8/layout/hList1"/>
    <dgm:cxn modelId="{DA06C5E3-3F73-4A42-82A6-40D7C6866C9C}" type="presParOf" srcId="{409D1BA3-FC89-4CFD-B60C-C1DAF0818C98}" destId="{A69D2602-7F92-4674-8415-5C33BDE80DBD}" srcOrd="2" destOrd="0" presId="urn:microsoft.com/office/officeart/2005/8/layout/hList1"/>
    <dgm:cxn modelId="{E1EC9B48-6663-4AE2-B05A-0B884769A1E6}" type="presParOf" srcId="{A69D2602-7F92-4674-8415-5C33BDE80DBD}" destId="{E0628193-AF95-4FB3-80DD-38C9478BA6C6}" srcOrd="0" destOrd="0" presId="urn:microsoft.com/office/officeart/2005/8/layout/hList1"/>
    <dgm:cxn modelId="{DE37FD50-71FF-470A-BEC9-55F494A72EB1}" type="presParOf" srcId="{A69D2602-7F92-4674-8415-5C33BDE80DBD}" destId="{F5E48FE4-6FAC-4E28-9FA7-6877C7D4161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8EA2E4-8789-4836-9A38-5FF49B742D92}"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509FAF77-6379-4D7C-B178-C07087F8F558}">
      <dgm:prSet phldrT="[Text]"/>
      <dgm:spPr/>
      <dgm:t>
        <a:bodyPr/>
        <a:lstStyle/>
        <a:p>
          <a:r>
            <a:rPr lang="en-US" dirty="0"/>
            <a:t>Total PFAS detected: 359</a:t>
          </a:r>
        </a:p>
        <a:p>
          <a:r>
            <a:rPr lang="en-US" dirty="0"/>
            <a:t>out of 1,428 samples </a:t>
          </a:r>
        </a:p>
      </dgm:t>
    </dgm:pt>
    <dgm:pt modelId="{5038319F-F394-4C62-AFFE-924457F31FE4}" type="parTrans" cxnId="{558C0535-3299-4B50-8FB2-3781C09A2AE3}">
      <dgm:prSet/>
      <dgm:spPr/>
      <dgm:t>
        <a:bodyPr/>
        <a:lstStyle/>
        <a:p>
          <a:endParaRPr lang="en-US"/>
        </a:p>
      </dgm:t>
    </dgm:pt>
    <dgm:pt modelId="{60B9C0ED-DCA3-40B9-995B-5EDCFBF9D46F}" type="sibTrans" cxnId="{558C0535-3299-4B50-8FB2-3781C09A2AE3}">
      <dgm:prSet/>
      <dgm:spPr/>
      <dgm:t>
        <a:bodyPr/>
        <a:lstStyle/>
        <a:p>
          <a:endParaRPr lang="en-US"/>
        </a:p>
      </dgm:t>
    </dgm:pt>
    <dgm:pt modelId="{9D905F93-ED08-488E-B282-1C79E72F263F}" type="asst">
      <dgm:prSet phldrT="[Text]"/>
      <dgm:spPr/>
      <dgm:t>
        <a:bodyPr/>
        <a:lstStyle/>
        <a:p>
          <a:r>
            <a:rPr lang="en-US" dirty="0"/>
            <a:t>CWS with at least one PFAS: 149 (10 percent)</a:t>
          </a:r>
        </a:p>
      </dgm:t>
    </dgm:pt>
    <dgm:pt modelId="{7D7102FF-7675-4DBA-8277-C783DAE33505}" type="parTrans" cxnId="{117CCC6C-01EA-4212-9623-2A2B2452E51A}">
      <dgm:prSet/>
      <dgm:spPr/>
      <dgm:t>
        <a:bodyPr/>
        <a:lstStyle/>
        <a:p>
          <a:endParaRPr lang="en-US"/>
        </a:p>
      </dgm:t>
    </dgm:pt>
    <dgm:pt modelId="{D1BE5E6B-D43A-445F-8AE5-AFB582DC9724}" type="sibTrans" cxnId="{117CCC6C-01EA-4212-9623-2A2B2452E51A}">
      <dgm:prSet/>
      <dgm:spPr/>
      <dgm:t>
        <a:bodyPr/>
        <a:lstStyle/>
        <a:p>
          <a:endParaRPr lang="en-US"/>
        </a:p>
      </dgm:t>
    </dgm:pt>
    <dgm:pt modelId="{E76AD697-5DB6-4266-894C-F9CBC38825A2}">
      <dgm:prSet phldrT="[Text]"/>
      <dgm:spPr/>
      <dgm:t>
        <a:bodyPr/>
        <a:lstStyle/>
        <a:p>
          <a:r>
            <a:rPr lang="en-US" dirty="0"/>
            <a:t>PFBS (6.2 percent)</a:t>
          </a:r>
        </a:p>
      </dgm:t>
    </dgm:pt>
    <dgm:pt modelId="{F4DE1D4D-35D2-40F2-B4F0-4044B0E52AF2}" type="parTrans" cxnId="{786DBB8B-B0C2-4A5E-9D17-D306F653C837}">
      <dgm:prSet/>
      <dgm:spPr/>
      <dgm:t>
        <a:bodyPr/>
        <a:lstStyle/>
        <a:p>
          <a:endParaRPr lang="en-US"/>
        </a:p>
      </dgm:t>
    </dgm:pt>
    <dgm:pt modelId="{36370316-3424-4FED-81B5-C6A66EAD813F}" type="sibTrans" cxnId="{786DBB8B-B0C2-4A5E-9D17-D306F653C837}">
      <dgm:prSet/>
      <dgm:spPr/>
      <dgm:t>
        <a:bodyPr/>
        <a:lstStyle/>
        <a:p>
          <a:endParaRPr lang="en-US"/>
        </a:p>
      </dgm:t>
    </dgm:pt>
    <dgm:pt modelId="{08ED9621-CC8F-422E-92BB-6455163FC4CC}">
      <dgm:prSet phldrT="[Text]"/>
      <dgm:spPr/>
      <dgm:t>
        <a:bodyPr/>
        <a:lstStyle/>
        <a:p>
          <a:r>
            <a:rPr lang="en-US" dirty="0"/>
            <a:t>PFOS (5 percent)</a:t>
          </a:r>
        </a:p>
      </dgm:t>
    </dgm:pt>
    <dgm:pt modelId="{35B1525F-8BFE-44B2-900A-CA313241FDB0}" type="parTrans" cxnId="{6FE41CC0-2C1D-4266-885E-1088971E12BE}">
      <dgm:prSet/>
      <dgm:spPr/>
      <dgm:t>
        <a:bodyPr/>
        <a:lstStyle/>
        <a:p>
          <a:endParaRPr lang="en-US"/>
        </a:p>
      </dgm:t>
    </dgm:pt>
    <dgm:pt modelId="{AF7CE109-DA20-48E7-95FE-14C9C8DC88DD}" type="sibTrans" cxnId="{6FE41CC0-2C1D-4266-885E-1088971E12BE}">
      <dgm:prSet/>
      <dgm:spPr/>
      <dgm:t>
        <a:bodyPr/>
        <a:lstStyle/>
        <a:p>
          <a:endParaRPr lang="en-US"/>
        </a:p>
      </dgm:t>
    </dgm:pt>
    <dgm:pt modelId="{5D3EB4EE-EBB8-4BAB-862B-5F4DA7FE8D17}">
      <dgm:prSet phldrT="[Text]"/>
      <dgm:spPr/>
      <dgm:t>
        <a:bodyPr/>
        <a:lstStyle/>
        <a:p>
          <a:r>
            <a:rPr lang="en-US" dirty="0"/>
            <a:t>PFOA (4.8 percent)</a:t>
          </a:r>
        </a:p>
      </dgm:t>
    </dgm:pt>
    <dgm:pt modelId="{98A9E39E-0E75-49E6-B6F8-8E72E42E15CF}" type="parTrans" cxnId="{ECAA572D-2BC5-4F64-9BA2-0189E3293529}">
      <dgm:prSet/>
      <dgm:spPr/>
      <dgm:t>
        <a:bodyPr/>
        <a:lstStyle/>
        <a:p>
          <a:endParaRPr lang="en-US"/>
        </a:p>
      </dgm:t>
    </dgm:pt>
    <dgm:pt modelId="{7F8E18E4-86E1-40E3-A495-FFBB4F445CE3}" type="sibTrans" cxnId="{ECAA572D-2BC5-4F64-9BA2-0189E3293529}">
      <dgm:prSet/>
      <dgm:spPr/>
      <dgm:t>
        <a:bodyPr/>
        <a:lstStyle/>
        <a:p>
          <a:endParaRPr lang="en-US"/>
        </a:p>
      </dgm:t>
    </dgm:pt>
    <dgm:pt modelId="{677AE5C0-6CA3-48EA-B7DA-7F1E82B6D496}">
      <dgm:prSet phldrT="[Text]"/>
      <dgm:spPr/>
      <dgm:t>
        <a:bodyPr/>
        <a:lstStyle/>
        <a:p>
          <a:r>
            <a:rPr lang="en-US" dirty="0"/>
            <a:t>25 ng/L</a:t>
          </a:r>
        </a:p>
      </dgm:t>
    </dgm:pt>
    <dgm:pt modelId="{17403E21-681B-462A-A9CC-8A26DC3B420D}" type="parTrans" cxnId="{A6FF92C1-AF5B-4200-80B2-5A6A0062CEAD}">
      <dgm:prSet/>
      <dgm:spPr/>
      <dgm:t>
        <a:bodyPr/>
        <a:lstStyle/>
        <a:p>
          <a:endParaRPr lang="en-US"/>
        </a:p>
      </dgm:t>
    </dgm:pt>
    <dgm:pt modelId="{F12DDACF-C29F-4A2A-B7CF-0826571ABD2D}" type="sibTrans" cxnId="{A6FF92C1-AF5B-4200-80B2-5A6A0062CEAD}">
      <dgm:prSet/>
      <dgm:spPr/>
      <dgm:t>
        <a:bodyPr/>
        <a:lstStyle/>
        <a:p>
          <a:endParaRPr lang="en-US"/>
        </a:p>
      </dgm:t>
    </dgm:pt>
    <dgm:pt modelId="{8C89721A-FD9D-4C26-9759-E8A752CE2E47}">
      <dgm:prSet phldrT="[Text]"/>
      <dgm:spPr>
        <a:solidFill>
          <a:schemeClr val="accent6">
            <a:lumMod val="75000"/>
          </a:schemeClr>
        </a:solidFill>
      </dgm:spPr>
      <dgm:t>
        <a:bodyPr/>
        <a:lstStyle/>
        <a:p>
          <a:r>
            <a:rPr lang="en-US" dirty="0"/>
            <a:t>Most frequent:</a:t>
          </a:r>
        </a:p>
      </dgm:t>
    </dgm:pt>
    <dgm:pt modelId="{0DA908CC-76BF-47D8-90F5-F9754129B72A}" type="parTrans" cxnId="{4D723543-0AE1-44C7-8528-333650DDBC65}">
      <dgm:prSet/>
      <dgm:spPr/>
      <dgm:t>
        <a:bodyPr/>
        <a:lstStyle/>
        <a:p>
          <a:endParaRPr lang="en-US"/>
        </a:p>
      </dgm:t>
    </dgm:pt>
    <dgm:pt modelId="{C13AA7BA-A569-4835-8345-6D0F8E01BEC9}" type="sibTrans" cxnId="{4D723543-0AE1-44C7-8528-333650DDBC65}">
      <dgm:prSet/>
      <dgm:spPr/>
      <dgm:t>
        <a:bodyPr/>
        <a:lstStyle/>
        <a:p>
          <a:endParaRPr lang="en-US"/>
        </a:p>
      </dgm:t>
    </dgm:pt>
    <dgm:pt modelId="{3AB5AE2C-720C-4EA5-8276-C123D308692F}">
      <dgm:prSet phldrT="[Text]"/>
      <dgm:spPr/>
      <dgm:t>
        <a:bodyPr/>
        <a:lstStyle/>
        <a:p>
          <a:r>
            <a:rPr lang="en-US" dirty="0"/>
            <a:t>150 ng/L</a:t>
          </a:r>
        </a:p>
      </dgm:t>
    </dgm:pt>
    <dgm:pt modelId="{CD2A31D0-F95A-4193-A346-ACD707AA2ACD}" type="parTrans" cxnId="{783184B7-EFFD-4822-B92A-1DA257A9B40C}">
      <dgm:prSet/>
      <dgm:spPr/>
      <dgm:t>
        <a:bodyPr/>
        <a:lstStyle/>
        <a:p>
          <a:endParaRPr lang="en-US"/>
        </a:p>
      </dgm:t>
    </dgm:pt>
    <dgm:pt modelId="{44DD3A6C-08FC-4D52-9DC9-346A490DD271}" type="sibTrans" cxnId="{783184B7-EFFD-4822-B92A-1DA257A9B40C}">
      <dgm:prSet/>
      <dgm:spPr/>
      <dgm:t>
        <a:bodyPr/>
        <a:lstStyle/>
        <a:p>
          <a:endParaRPr lang="en-US"/>
        </a:p>
      </dgm:t>
    </dgm:pt>
    <dgm:pt modelId="{9F945096-CDEF-4CB0-81DC-E97CAF4F9F21}">
      <dgm:prSet phldrT="[Text]"/>
      <dgm:spPr/>
      <dgm:t>
        <a:bodyPr/>
        <a:lstStyle/>
        <a:p>
          <a:r>
            <a:rPr lang="en-US" dirty="0"/>
            <a:t>37 ng/L</a:t>
          </a:r>
        </a:p>
      </dgm:t>
    </dgm:pt>
    <dgm:pt modelId="{359F7915-22B5-4225-85CB-86E26C32F748}" type="parTrans" cxnId="{55B55C40-1636-4F75-8453-FA4D150D4DE5}">
      <dgm:prSet/>
      <dgm:spPr/>
      <dgm:t>
        <a:bodyPr/>
        <a:lstStyle/>
        <a:p>
          <a:endParaRPr lang="en-US"/>
        </a:p>
      </dgm:t>
    </dgm:pt>
    <dgm:pt modelId="{5A059812-0AAF-4109-8616-A8C74E2C9A61}" type="sibTrans" cxnId="{55B55C40-1636-4F75-8453-FA4D150D4DE5}">
      <dgm:prSet/>
      <dgm:spPr/>
      <dgm:t>
        <a:bodyPr/>
        <a:lstStyle/>
        <a:p>
          <a:endParaRPr lang="en-US"/>
        </a:p>
      </dgm:t>
    </dgm:pt>
    <dgm:pt modelId="{98EF89F2-9A89-45FB-9393-4596E5AEA757}">
      <dgm:prSet phldrT="[Text]"/>
      <dgm:spPr/>
      <dgm:t>
        <a:bodyPr/>
        <a:lstStyle/>
        <a:p>
          <a:r>
            <a:rPr lang="en-US" dirty="0" err="1"/>
            <a:t>PFHxS</a:t>
          </a:r>
          <a:r>
            <a:rPr lang="en-US" dirty="0"/>
            <a:t> (4 percent)</a:t>
          </a:r>
        </a:p>
      </dgm:t>
    </dgm:pt>
    <dgm:pt modelId="{4E4A66AF-4A37-410B-BA43-761A0949C062}" type="parTrans" cxnId="{0A0CAB5B-8BC8-4A1D-9782-B172FA3173AD}">
      <dgm:prSet/>
      <dgm:spPr/>
      <dgm:t>
        <a:bodyPr/>
        <a:lstStyle/>
        <a:p>
          <a:endParaRPr lang="en-US"/>
        </a:p>
      </dgm:t>
    </dgm:pt>
    <dgm:pt modelId="{744002B8-F7B2-437D-ACFA-13B0F95180B1}" type="sibTrans" cxnId="{0A0CAB5B-8BC8-4A1D-9782-B172FA3173AD}">
      <dgm:prSet/>
      <dgm:spPr/>
      <dgm:t>
        <a:bodyPr/>
        <a:lstStyle/>
        <a:p>
          <a:endParaRPr lang="en-US"/>
        </a:p>
      </dgm:t>
    </dgm:pt>
    <dgm:pt modelId="{238DC39C-FA84-4760-A7DC-997448161457}">
      <dgm:prSet phldrT="[Text]"/>
      <dgm:spPr/>
      <dgm:t>
        <a:bodyPr/>
        <a:lstStyle/>
        <a:p>
          <a:r>
            <a:rPr lang="en-US" dirty="0"/>
            <a:t>140 ng/L</a:t>
          </a:r>
        </a:p>
      </dgm:t>
    </dgm:pt>
    <dgm:pt modelId="{37DB8526-24E5-46F3-A8B4-1D717EF149E4}" type="parTrans" cxnId="{C5448772-78A0-4910-A6A5-5705E35CDE27}">
      <dgm:prSet/>
      <dgm:spPr/>
      <dgm:t>
        <a:bodyPr/>
        <a:lstStyle/>
        <a:p>
          <a:endParaRPr lang="en-US"/>
        </a:p>
      </dgm:t>
    </dgm:pt>
    <dgm:pt modelId="{F90DF6DC-B778-4AEB-8351-46706FD4B85D}" type="sibTrans" cxnId="{C5448772-78A0-4910-A6A5-5705E35CDE27}">
      <dgm:prSet/>
      <dgm:spPr/>
      <dgm:t>
        <a:bodyPr/>
        <a:lstStyle/>
        <a:p>
          <a:endParaRPr lang="en-US"/>
        </a:p>
      </dgm:t>
    </dgm:pt>
    <dgm:pt modelId="{6423B917-A8CB-4B23-8373-C3E9B18EB661}">
      <dgm:prSet phldrT="[Text]"/>
      <dgm:spPr>
        <a:solidFill>
          <a:schemeClr val="accent6">
            <a:lumMod val="75000"/>
          </a:schemeClr>
        </a:solidFill>
      </dgm:spPr>
      <dgm:t>
        <a:bodyPr/>
        <a:lstStyle/>
        <a:p>
          <a:r>
            <a:rPr lang="en-US" dirty="0"/>
            <a:t>Highest concentration detected:</a:t>
          </a:r>
        </a:p>
      </dgm:t>
    </dgm:pt>
    <dgm:pt modelId="{752BC33E-9D11-47EC-B9EA-8C5E07BAD923}" type="parTrans" cxnId="{BF5E5F13-596C-409B-9CBE-1032721B863C}">
      <dgm:prSet/>
      <dgm:spPr/>
      <dgm:t>
        <a:bodyPr/>
        <a:lstStyle/>
        <a:p>
          <a:endParaRPr lang="en-US"/>
        </a:p>
      </dgm:t>
    </dgm:pt>
    <dgm:pt modelId="{F6F86DF6-99B5-4BF5-9E67-4B22AAE3BA31}" type="sibTrans" cxnId="{BF5E5F13-596C-409B-9CBE-1032721B863C}">
      <dgm:prSet/>
      <dgm:spPr/>
      <dgm:t>
        <a:bodyPr/>
        <a:lstStyle/>
        <a:p>
          <a:endParaRPr lang="en-US"/>
        </a:p>
      </dgm:t>
    </dgm:pt>
    <dgm:pt modelId="{0AD81EA8-8856-40B4-B88E-AA7C352159D6}" type="pres">
      <dgm:prSet presAssocID="{BA8EA2E4-8789-4836-9A38-5FF49B742D92}" presName="hierChild1" presStyleCnt="0">
        <dgm:presLayoutVars>
          <dgm:orgChart val="1"/>
          <dgm:chPref val="1"/>
          <dgm:dir/>
          <dgm:animOne val="branch"/>
          <dgm:animLvl val="lvl"/>
          <dgm:resizeHandles/>
        </dgm:presLayoutVars>
      </dgm:prSet>
      <dgm:spPr/>
    </dgm:pt>
    <dgm:pt modelId="{BD6BA1C1-C2E7-4791-BE5C-5A62BD08BCB5}" type="pres">
      <dgm:prSet presAssocID="{509FAF77-6379-4D7C-B178-C07087F8F558}" presName="hierRoot1" presStyleCnt="0">
        <dgm:presLayoutVars>
          <dgm:hierBranch val="init"/>
        </dgm:presLayoutVars>
      </dgm:prSet>
      <dgm:spPr/>
    </dgm:pt>
    <dgm:pt modelId="{0DBA4B7B-207F-4EC8-9D63-3EFDD59C9B60}" type="pres">
      <dgm:prSet presAssocID="{509FAF77-6379-4D7C-B178-C07087F8F558}" presName="rootComposite1" presStyleCnt="0"/>
      <dgm:spPr/>
    </dgm:pt>
    <dgm:pt modelId="{D7641C83-2CEA-4975-BD28-A2A97F1C456C}" type="pres">
      <dgm:prSet presAssocID="{509FAF77-6379-4D7C-B178-C07087F8F558}" presName="rootText1" presStyleLbl="node0" presStyleIdx="0" presStyleCnt="1" custScaleX="120867" custScaleY="177401">
        <dgm:presLayoutVars>
          <dgm:chPref val="3"/>
        </dgm:presLayoutVars>
      </dgm:prSet>
      <dgm:spPr/>
    </dgm:pt>
    <dgm:pt modelId="{25E1879D-62D1-436E-A796-2BEC267D1574}" type="pres">
      <dgm:prSet presAssocID="{509FAF77-6379-4D7C-B178-C07087F8F558}" presName="rootConnector1" presStyleLbl="node1" presStyleIdx="0" presStyleCnt="0"/>
      <dgm:spPr/>
    </dgm:pt>
    <dgm:pt modelId="{9F31A58D-5D1C-4626-AA1A-691768DCBFA3}" type="pres">
      <dgm:prSet presAssocID="{509FAF77-6379-4D7C-B178-C07087F8F558}" presName="hierChild2" presStyleCnt="0"/>
      <dgm:spPr/>
    </dgm:pt>
    <dgm:pt modelId="{C2AC9A46-598D-4A32-A1BB-BE127514323E}" type="pres">
      <dgm:prSet presAssocID="{0DA908CC-76BF-47D8-90F5-F9754129B72A}" presName="Name64" presStyleLbl="parChTrans1D2" presStyleIdx="0" presStyleCnt="6"/>
      <dgm:spPr/>
    </dgm:pt>
    <dgm:pt modelId="{6A299338-6B85-4569-934C-1FDBA7318A62}" type="pres">
      <dgm:prSet presAssocID="{8C89721A-FD9D-4C26-9759-E8A752CE2E47}" presName="hierRoot2" presStyleCnt="0">
        <dgm:presLayoutVars>
          <dgm:hierBranch val="init"/>
        </dgm:presLayoutVars>
      </dgm:prSet>
      <dgm:spPr/>
    </dgm:pt>
    <dgm:pt modelId="{CA6AE6C6-853B-4955-B224-EEE04E214C9C}" type="pres">
      <dgm:prSet presAssocID="{8C89721A-FD9D-4C26-9759-E8A752CE2E47}" presName="rootComposite" presStyleCnt="0"/>
      <dgm:spPr/>
    </dgm:pt>
    <dgm:pt modelId="{3DA23811-814F-43D7-86CB-4B20A8FDF12F}" type="pres">
      <dgm:prSet presAssocID="{8C89721A-FD9D-4C26-9759-E8A752CE2E47}" presName="rootText" presStyleLbl="node2" presStyleIdx="0" presStyleCnt="5">
        <dgm:presLayoutVars>
          <dgm:chPref val="3"/>
        </dgm:presLayoutVars>
      </dgm:prSet>
      <dgm:spPr/>
    </dgm:pt>
    <dgm:pt modelId="{6C5578CE-96E5-4CEC-B87E-CE0FB3BD9FB1}" type="pres">
      <dgm:prSet presAssocID="{8C89721A-FD9D-4C26-9759-E8A752CE2E47}" presName="rootConnector" presStyleLbl="node2" presStyleIdx="0" presStyleCnt="5"/>
      <dgm:spPr/>
    </dgm:pt>
    <dgm:pt modelId="{F65B5E1B-5468-4640-BA6D-71B2483FBE8B}" type="pres">
      <dgm:prSet presAssocID="{8C89721A-FD9D-4C26-9759-E8A752CE2E47}" presName="hierChild4" presStyleCnt="0"/>
      <dgm:spPr/>
    </dgm:pt>
    <dgm:pt modelId="{DBF9E3DF-1653-47DC-BC7F-93CA7C785C42}" type="pres">
      <dgm:prSet presAssocID="{752BC33E-9D11-47EC-B9EA-8C5E07BAD923}" presName="Name64" presStyleLbl="parChTrans1D3" presStyleIdx="0" presStyleCnt="5"/>
      <dgm:spPr/>
    </dgm:pt>
    <dgm:pt modelId="{2493221D-E9C5-4DCF-8266-E145B8805894}" type="pres">
      <dgm:prSet presAssocID="{6423B917-A8CB-4B23-8373-C3E9B18EB661}" presName="hierRoot2" presStyleCnt="0">
        <dgm:presLayoutVars>
          <dgm:hierBranch val="init"/>
        </dgm:presLayoutVars>
      </dgm:prSet>
      <dgm:spPr/>
    </dgm:pt>
    <dgm:pt modelId="{DB76D1F3-66E2-4007-A404-B88BB4846FCD}" type="pres">
      <dgm:prSet presAssocID="{6423B917-A8CB-4B23-8373-C3E9B18EB661}" presName="rootComposite" presStyleCnt="0"/>
      <dgm:spPr/>
    </dgm:pt>
    <dgm:pt modelId="{DDF55FEC-37F2-4464-8A81-D61F63B6013D}" type="pres">
      <dgm:prSet presAssocID="{6423B917-A8CB-4B23-8373-C3E9B18EB661}" presName="rootText" presStyleLbl="node3" presStyleIdx="0" presStyleCnt="5">
        <dgm:presLayoutVars>
          <dgm:chPref val="3"/>
        </dgm:presLayoutVars>
      </dgm:prSet>
      <dgm:spPr/>
    </dgm:pt>
    <dgm:pt modelId="{E92B6862-AA4B-445B-B45A-959B6DD1BC30}" type="pres">
      <dgm:prSet presAssocID="{6423B917-A8CB-4B23-8373-C3E9B18EB661}" presName="rootConnector" presStyleLbl="node3" presStyleIdx="0" presStyleCnt="5"/>
      <dgm:spPr/>
    </dgm:pt>
    <dgm:pt modelId="{1C75A2C9-D6A7-4860-BEEF-17B9CC1B8DC0}" type="pres">
      <dgm:prSet presAssocID="{6423B917-A8CB-4B23-8373-C3E9B18EB661}" presName="hierChild4" presStyleCnt="0"/>
      <dgm:spPr/>
    </dgm:pt>
    <dgm:pt modelId="{6343C61C-3C85-4FED-976C-22C6C3A9AD20}" type="pres">
      <dgm:prSet presAssocID="{6423B917-A8CB-4B23-8373-C3E9B18EB661}" presName="hierChild5" presStyleCnt="0"/>
      <dgm:spPr/>
    </dgm:pt>
    <dgm:pt modelId="{1EEC943D-4C96-4692-BEB7-D62739870432}" type="pres">
      <dgm:prSet presAssocID="{8C89721A-FD9D-4C26-9759-E8A752CE2E47}" presName="hierChild5" presStyleCnt="0"/>
      <dgm:spPr/>
    </dgm:pt>
    <dgm:pt modelId="{3CFFB3CC-972E-48B7-8DC4-5A08AB6CA653}" type="pres">
      <dgm:prSet presAssocID="{F4DE1D4D-35D2-40F2-B4F0-4044B0E52AF2}" presName="Name64" presStyleLbl="parChTrans1D2" presStyleIdx="1" presStyleCnt="6"/>
      <dgm:spPr/>
    </dgm:pt>
    <dgm:pt modelId="{3D192FC4-EDF4-4ED7-88B0-76213F4E77EE}" type="pres">
      <dgm:prSet presAssocID="{E76AD697-5DB6-4266-894C-F9CBC38825A2}" presName="hierRoot2" presStyleCnt="0">
        <dgm:presLayoutVars>
          <dgm:hierBranch val="init"/>
        </dgm:presLayoutVars>
      </dgm:prSet>
      <dgm:spPr/>
    </dgm:pt>
    <dgm:pt modelId="{7F091621-B0B0-41EB-BFE3-3E1FDA7F5921}" type="pres">
      <dgm:prSet presAssocID="{E76AD697-5DB6-4266-894C-F9CBC38825A2}" presName="rootComposite" presStyleCnt="0"/>
      <dgm:spPr/>
    </dgm:pt>
    <dgm:pt modelId="{0CE4E6DD-AE01-4BE1-9933-893ACBDE02F5}" type="pres">
      <dgm:prSet presAssocID="{E76AD697-5DB6-4266-894C-F9CBC38825A2}" presName="rootText" presStyleLbl="node2" presStyleIdx="1" presStyleCnt="5">
        <dgm:presLayoutVars>
          <dgm:chPref val="3"/>
        </dgm:presLayoutVars>
      </dgm:prSet>
      <dgm:spPr/>
    </dgm:pt>
    <dgm:pt modelId="{AB3C5C1B-7744-4B63-93B3-5188836B698B}" type="pres">
      <dgm:prSet presAssocID="{E76AD697-5DB6-4266-894C-F9CBC38825A2}" presName="rootConnector" presStyleLbl="node2" presStyleIdx="1" presStyleCnt="5"/>
      <dgm:spPr/>
    </dgm:pt>
    <dgm:pt modelId="{F3C841D1-B90D-44FE-8A59-FBF2526DFB9A}" type="pres">
      <dgm:prSet presAssocID="{E76AD697-5DB6-4266-894C-F9CBC38825A2}" presName="hierChild4" presStyleCnt="0"/>
      <dgm:spPr/>
    </dgm:pt>
    <dgm:pt modelId="{478D2148-0AD8-4136-8F23-F7A72BDC244C}" type="pres">
      <dgm:prSet presAssocID="{359F7915-22B5-4225-85CB-86E26C32F748}" presName="Name64" presStyleLbl="parChTrans1D3" presStyleIdx="1" presStyleCnt="5"/>
      <dgm:spPr/>
    </dgm:pt>
    <dgm:pt modelId="{057976F3-27C5-41B1-A78A-E58021E06CF5}" type="pres">
      <dgm:prSet presAssocID="{9F945096-CDEF-4CB0-81DC-E97CAF4F9F21}" presName="hierRoot2" presStyleCnt="0">
        <dgm:presLayoutVars>
          <dgm:hierBranch val="init"/>
        </dgm:presLayoutVars>
      </dgm:prSet>
      <dgm:spPr/>
    </dgm:pt>
    <dgm:pt modelId="{04A4BD3A-0BDE-43C3-87CB-81A39C9914AA}" type="pres">
      <dgm:prSet presAssocID="{9F945096-CDEF-4CB0-81DC-E97CAF4F9F21}" presName="rootComposite" presStyleCnt="0"/>
      <dgm:spPr/>
    </dgm:pt>
    <dgm:pt modelId="{506E1584-5C6C-49AA-84C4-BB827484B8A1}" type="pres">
      <dgm:prSet presAssocID="{9F945096-CDEF-4CB0-81DC-E97CAF4F9F21}" presName="rootText" presStyleLbl="node3" presStyleIdx="1" presStyleCnt="5">
        <dgm:presLayoutVars>
          <dgm:chPref val="3"/>
        </dgm:presLayoutVars>
      </dgm:prSet>
      <dgm:spPr/>
    </dgm:pt>
    <dgm:pt modelId="{3D98A50B-A712-413B-8D74-BCADD745E0E3}" type="pres">
      <dgm:prSet presAssocID="{9F945096-CDEF-4CB0-81DC-E97CAF4F9F21}" presName="rootConnector" presStyleLbl="node3" presStyleIdx="1" presStyleCnt="5"/>
      <dgm:spPr/>
    </dgm:pt>
    <dgm:pt modelId="{9C706129-ADC4-4A33-B87A-DE59F3614228}" type="pres">
      <dgm:prSet presAssocID="{9F945096-CDEF-4CB0-81DC-E97CAF4F9F21}" presName="hierChild4" presStyleCnt="0"/>
      <dgm:spPr/>
    </dgm:pt>
    <dgm:pt modelId="{8D904BA8-6C3D-4F56-BF2A-E08486C42179}" type="pres">
      <dgm:prSet presAssocID="{9F945096-CDEF-4CB0-81DC-E97CAF4F9F21}" presName="hierChild5" presStyleCnt="0"/>
      <dgm:spPr/>
    </dgm:pt>
    <dgm:pt modelId="{9DD430C1-5D67-4015-94B4-2A00C2A9CBC1}" type="pres">
      <dgm:prSet presAssocID="{E76AD697-5DB6-4266-894C-F9CBC38825A2}" presName="hierChild5" presStyleCnt="0"/>
      <dgm:spPr/>
    </dgm:pt>
    <dgm:pt modelId="{B59E9990-C911-429D-B493-3BDDBBD644AA}" type="pres">
      <dgm:prSet presAssocID="{35B1525F-8BFE-44B2-900A-CA313241FDB0}" presName="Name64" presStyleLbl="parChTrans1D2" presStyleIdx="2" presStyleCnt="6"/>
      <dgm:spPr/>
    </dgm:pt>
    <dgm:pt modelId="{80B0E771-BC4C-4B8C-A358-BA4BE8F74CA9}" type="pres">
      <dgm:prSet presAssocID="{08ED9621-CC8F-422E-92BB-6455163FC4CC}" presName="hierRoot2" presStyleCnt="0">
        <dgm:presLayoutVars>
          <dgm:hierBranch val="init"/>
        </dgm:presLayoutVars>
      </dgm:prSet>
      <dgm:spPr/>
    </dgm:pt>
    <dgm:pt modelId="{3287D8D3-ADEC-4FAF-9075-2FF4F9E73C83}" type="pres">
      <dgm:prSet presAssocID="{08ED9621-CC8F-422E-92BB-6455163FC4CC}" presName="rootComposite" presStyleCnt="0"/>
      <dgm:spPr/>
    </dgm:pt>
    <dgm:pt modelId="{6B4710A8-963C-4798-9319-542290DB952E}" type="pres">
      <dgm:prSet presAssocID="{08ED9621-CC8F-422E-92BB-6455163FC4CC}" presName="rootText" presStyleLbl="node2" presStyleIdx="2" presStyleCnt="5">
        <dgm:presLayoutVars>
          <dgm:chPref val="3"/>
        </dgm:presLayoutVars>
      </dgm:prSet>
      <dgm:spPr/>
    </dgm:pt>
    <dgm:pt modelId="{7FCDCAD2-1266-409B-9851-B1CEC21026D4}" type="pres">
      <dgm:prSet presAssocID="{08ED9621-CC8F-422E-92BB-6455163FC4CC}" presName="rootConnector" presStyleLbl="node2" presStyleIdx="2" presStyleCnt="5"/>
      <dgm:spPr/>
    </dgm:pt>
    <dgm:pt modelId="{2993BEF8-8941-447A-B149-6D3972CFCBEA}" type="pres">
      <dgm:prSet presAssocID="{08ED9621-CC8F-422E-92BB-6455163FC4CC}" presName="hierChild4" presStyleCnt="0"/>
      <dgm:spPr/>
    </dgm:pt>
    <dgm:pt modelId="{13C68E60-EB95-410E-9C61-3BF2CC6E46E9}" type="pres">
      <dgm:prSet presAssocID="{CD2A31D0-F95A-4193-A346-ACD707AA2ACD}" presName="Name64" presStyleLbl="parChTrans1D3" presStyleIdx="2" presStyleCnt="5"/>
      <dgm:spPr/>
    </dgm:pt>
    <dgm:pt modelId="{6D62B080-6C95-4AF4-B113-68684FA816C7}" type="pres">
      <dgm:prSet presAssocID="{3AB5AE2C-720C-4EA5-8276-C123D308692F}" presName="hierRoot2" presStyleCnt="0">
        <dgm:presLayoutVars>
          <dgm:hierBranch val="init"/>
        </dgm:presLayoutVars>
      </dgm:prSet>
      <dgm:spPr/>
    </dgm:pt>
    <dgm:pt modelId="{7DF99097-DA15-4639-80B1-F45FCB625171}" type="pres">
      <dgm:prSet presAssocID="{3AB5AE2C-720C-4EA5-8276-C123D308692F}" presName="rootComposite" presStyleCnt="0"/>
      <dgm:spPr/>
    </dgm:pt>
    <dgm:pt modelId="{27CA273F-D99E-478E-9934-3B36777B45F6}" type="pres">
      <dgm:prSet presAssocID="{3AB5AE2C-720C-4EA5-8276-C123D308692F}" presName="rootText" presStyleLbl="node3" presStyleIdx="2" presStyleCnt="5">
        <dgm:presLayoutVars>
          <dgm:chPref val="3"/>
        </dgm:presLayoutVars>
      </dgm:prSet>
      <dgm:spPr/>
    </dgm:pt>
    <dgm:pt modelId="{021DDEAF-4ED0-4EF5-B313-77F1834F04B5}" type="pres">
      <dgm:prSet presAssocID="{3AB5AE2C-720C-4EA5-8276-C123D308692F}" presName="rootConnector" presStyleLbl="node3" presStyleIdx="2" presStyleCnt="5"/>
      <dgm:spPr/>
    </dgm:pt>
    <dgm:pt modelId="{0EFCFB02-18B6-45F0-94F9-35424E133533}" type="pres">
      <dgm:prSet presAssocID="{3AB5AE2C-720C-4EA5-8276-C123D308692F}" presName="hierChild4" presStyleCnt="0"/>
      <dgm:spPr/>
    </dgm:pt>
    <dgm:pt modelId="{CA23032D-F1B6-4202-B1AE-D31D899EB720}" type="pres">
      <dgm:prSet presAssocID="{3AB5AE2C-720C-4EA5-8276-C123D308692F}" presName="hierChild5" presStyleCnt="0"/>
      <dgm:spPr/>
    </dgm:pt>
    <dgm:pt modelId="{E7B1CA1D-8FD8-400D-8CD1-69A633E778AD}" type="pres">
      <dgm:prSet presAssocID="{08ED9621-CC8F-422E-92BB-6455163FC4CC}" presName="hierChild5" presStyleCnt="0"/>
      <dgm:spPr/>
    </dgm:pt>
    <dgm:pt modelId="{C305EDF3-FE86-4F36-9060-1B600CACBD32}" type="pres">
      <dgm:prSet presAssocID="{98A9E39E-0E75-49E6-B6F8-8E72E42E15CF}" presName="Name64" presStyleLbl="parChTrans1D2" presStyleIdx="3" presStyleCnt="6"/>
      <dgm:spPr/>
    </dgm:pt>
    <dgm:pt modelId="{4CF722FC-2D42-446D-8DF8-E7785518057F}" type="pres">
      <dgm:prSet presAssocID="{5D3EB4EE-EBB8-4BAB-862B-5F4DA7FE8D17}" presName="hierRoot2" presStyleCnt="0">
        <dgm:presLayoutVars>
          <dgm:hierBranch val="init"/>
        </dgm:presLayoutVars>
      </dgm:prSet>
      <dgm:spPr/>
    </dgm:pt>
    <dgm:pt modelId="{1389A5DE-A2CA-4095-A6BC-681ED6C34F62}" type="pres">
      <dgm:prSet presAssocID="{5D3EB4EE-EBB8-4BAB-862B-5F4DA7FE8D17}" presName="rootComposite" presStyleCnt="0"/>
      <dgm:spPr/>
    </dgm:pt>
    <dgm:pt modelId="{634C1061-FEFC-4C51-B8B8-37EA7387C855}" type="pres">
      <dgm:prSet presAssocID="{5D3EB4EE-EBB8-4BAB-862B-5F4DA7FE8D17}" presName="rootText" presStyleLbl="node2" presStyleIdx="3" presStyleCnt="5">
        <dgm:presLayoutVars>
          <dgm:chPref val="3"/>
        </dgm:presLayoutVars>
      </dgm:prSet>
      <dgm:spPr/>
    </dgm:pt>
    <dgm:pt modelId="{26023BB0-E995-471E-A89B-CD65C85A9118}" type="pres">
      <dgm:prSet presAssocID="{5D3EB4EE-EBB8-4BAB-862B-5F4DA7FE8D17}" presName="rootConnector" presStyleLbl="node2" presStyleIdx="3" presStyleCnt="5"/>
      <dgm:spPr/>
    </dgm:pt>
    <dgm:pt modelId="{0192EECC-4674-4B69-8FE2-2E9E869A45AD}" type="pres">
      <dgm:prSet presAssocID="{5D3EB4EE-EBB8-4BAB-862B-5F4DA7FE8D17}" presName="hierChild4" presStyleCnt="0"/>
      <dgm:spPr/>
    </dgm:pt>
    <dgm:pt modelId="{3B006BD1-A907-4931-8FBD-40A5C8764AB7}" type="pres">
      <dgm:prSet presAssocID="{17403E21-681B-462A-A9CC-8A26DC3B420D}" presName="Name64" presStyleLbl="parChTrans1D3" presStyleIdx="3" presStyleCnt="5"/>
      <dgm:spPr/>
    </dgm:pt>
    <dgm:pt modelId="{DA6BA6A6-47B8-47F9-8642-FF7FD7817961}" type="pres">
      <dgm:prSet presAssocID="{677AE5C0-6CA3-48EA-B7DA-7F1E82B6D496}" presName="hierRoot2" presStyleCnt="0">
        <dgm:presLayoutVars>
          <dgm:hierBranch val="init"/>
        </dgm:presLayoutVars>
      </dgm:prSet>
      <dgm:spPr/>
    </dgm:pt>
    <dgm:pt modelId="{3D275048-AA68-41C2-AAAD-25BD8F9C358C}" type="pres">
      <dgm:prSet presAssocID="{677AE5C0-6CA3-48EA-B7DA-7F1E82B6D496}" presName="rootComposite" presStyleCnt="0"/>
      <dgm:spPr/>
    </dgm:pt>
    <dgm:pt modelId="{3622B2A8-139D-4FA5-A1EF-8766EE3EF365}" type="pres">
      <dgm:prSet presAssocID="{677AE5C0-6CA3-48EA-B7DA-7F1E82B6D496}" presName="rootText" presStyleLbl="node3" presStyleIdx="3" presStyleCnt="5">
        <dgm:presLayoutVars>
          <dgm:chPref val="3"/>
        </dgm:presLayoutVars>
      </dgm:prSet>
      <dgm:spPr/>
    </dgm:pt>
    <dgm:pt modelId="{AA8DDCCB-406D-4EE4-BD5B-4BAF3DC6368E}" type="pres">
      <dgm:prSet presAssocID="{677AE5C0-6CA3-48EA-B7DA-7F1E82B6D496}" presName="rootConnector" presStyleLbl="node3" presStyleIdx="3" presStyleCnt="5"/>
      <dgm:spPr/>
    </dgm:pt>
    <dgm:pt modelId="{5BBB73B6-FAA4-4704-8AF7-6B87C4D05CE2}" type="pres">
      <dgm:prSet presAssocID="{677AE5C0-6CA3-48EA-B7DA-7F1E82B6D496}" presName="hierChild4" presStyleCnt="0"/>
      <dgm:spPr/>
    </dgm:pt>
    <dgm:pt modelId="{C5B3BA9E-58FF-47AC-875B-B8D8602A0D22}" type="pres">
      <dgm:prSet presAssocID="{677AE5C0-6CA3-48EA-B7DA-7F1E82B6D496}" presName="hierChild5" presStyleCnt="0"/>
      <dgm:spPr/>
    </dgm:pt>
    <dgm:pt modelId="{C0CC8E5B-6145-45BC-B2C0-176F2A073E04}" type="pres">
      <dgm:prSet presAssocID="{5D3EB4EE-EBB8-4BAB-862B-5F4DA7FE8D17}" presName="hierChild5" presStyleCnt="0"/>
      <dgm:spPr/>
    </dgm:pt>
    <dgm:pt modelId="{01462230-E826-4448-A578-96F4E216183D}" type="pres">
      <dgm:prSet presAssocID="{4E4A66AF-4A37-410B-BA43-761A0949C062}" presName="Name64" presStyleLbl="parChTrans1D2" presStyleIdx="4" presStyleCnt="6"/>
      <dgm:spPr/>
    </dgm:pt>
    <dgm:pt modelId="{BDC23229-B2C4-4E2A-B6C6-02E0D95102B6}" type="pres">
      <dgm:prSet presAssocID="{98EF89F2-9A89-45FB-9393-4596E5AEA757}" presName="hierRoot2" presStyleCnt="0">
        <dgm:presLayoutVars>
          <dgm:hierBranch val="init"/>
        </dgm:presLayoutVars>
      </dgm:prSet>
      <dgm:spPr/>
    </dgm:pt>
    <dgm:pt modelId="{161BC631-D07A-490B-BF39-832AE17BFFD0}" type="pres">
      <dgm:prSet presAssocID="{98EF89F2-9A89-45FB-9393-4596E5AEA757}" presName="rootComposite" presStyleCnt="0"/>
      <dgm:spPr/>
    </dgm:pt>
    <dgm:pt modelId="{A7CB68C7-D77A-4290-9021-3C87B24EFBC2}" type="pres">
      <dgm:prSet presAssocID="{98EF89F2-9A89-45FB-9393-4596E5AEA757}" presName="rootText" presStyleLbl="node2" presStyleIdx="4" presStyleCnt="5">
        <dgm:presLayoutVars>
          <dgm:chPref val="3"/>
        </dgm:presLayoutVars>
      </dgm:prSet>
      <dgm:spPr/>
    </dgm:pt>
    <dgm:pt modelId="{541BAF66-1B6A-433B-A362-AF28B80CD5A7}" type="pres">
      <dgm:prSet presAssocID="{98EF89F2-9A89-45FB-9393-4596E5AEA757}" presName="rootConnector" presStyleLbl="node2" presStyleIdx="4" presStyleCnt="5"/>
      <dgm:spPr/>
    </dgm:pt>
    <dgm:pt modelId="{EA1292FD-BEE9-47D0-BDD4-DA2A853B17BE}" type="pres">
      <dgm:prSet presAssocID="{98EF89F2-9A89-45FB-9393-4596E5AEA757}" presName="hierChild4" presStyleCnt="0"/>
      <dgm:spPr/>
    </dgm:pt>
    <dgm:pt modelId="{ED6C42F3-60EB-4CB6-8025-90A5121D7E06}" type="pres">
      <dgm:prSet presAssocID="{37DB8526-24E5-46F3-A8B4-1D717EF149E4}" presName="Name64" presStyleLbl="parChTrans1D3" presStyleIdx="4" presStyleCnt="5"/>
      <dgm:spPr/>
    </dgm:pt>
    <dgm:pt modelId="{6BBE62AB-7074-4EB9-A03B-CE71D37F33CF}" type="pres">
      <dgm:prSet presAssocID="{238DC39C-FA84-4760-A7DC-997448161457}" presName="hierRoot2" presStyleCnt="0">
        <dgm:presLayoutVars>
          <dgm:hierBranch val="init"/>
        </dgm:presLayoutVars>
      </dgm:prSet>
      <dgm:spPr/>
    </dgm:pt>
    <dgm:pt modelId="{426D062C-2A1A-46B4-9DDB-41CD6CD231C0}" type="pres">
      <dgm:prSet presAssocID="{238DC39C-FA84-4760-A7DC-997448161457}" presName="rootComposite" presStyleCnt="0"/>
      <dgm:spPr/>
    </dgm:pt>
    <dgm:pt modelId="{DA3138EE-7A13-43ED-9316-C22D967764D9}" type="pres">
      <dgm:prSet presAssocID="{238DC39C-FA84-4760-A7DC-997448161457}" presName="rootText" presStyleLbl="node3" presStyleIdx="4" presStyleCnt="5">
        <dgm:presLayoutVars>
          <dgm:chPref val="3"/>
        </dgm:presLayoutVars>
      </dgm:prSet>
      <dgm:spPr/>
    </dgm:pt>
    <dgm:pt modelId="{113BEFEE-EF07-449E-BEF2-AA565BA329CB}" type="pres">
      <dgm:prSet presAssocID="{238DC39C-FA84-4760-A7DC-997448161457}" presName="rootConnector" presStyleLbl="node3" presStyleIdx="4" presStyleCnt="5"/>
      <dgm:spPr/>
    </dgm:pt>
    <dgm:pt modelId="{A479E0A0-9279-49B3-A9E0-57C61A10ED8D}" type="pres">
      <dgm:prSet presAssocID="{238DC39C-FA84-4760-A7DC-997448161457}" presName="hierChild4" presStyleCnt="0"/>
      <dgm:spPr/>
    </dgm:pt>
    <dgm:pt modelId="{BB2294A3-C70B-4ADF-9184-FF4D27BFD2C0}" type="pres">
      <dgm:prSet presAssocID="{238DC39C-FA84-4760-A7DC-997448161457}" presName="hierChild5" presStyleCnt="0"/>
      <dgm:spPr/>
    </dgm:pt>
    <dgm:pt modelId="{92CDC309-FBAF-4266-8084-441D0C4E304F}" type="pres">
      <dgm:prSet presAssocID="{98EF89F2-9A89-45FB-9393-4596E5AEA757}" presName="hierChild5" presStyleCnt="0"/>
      <dgm:spPr/>
    </dgm:pt>
    <dgm:pt modelId="{C11A1072-6BD8-469D-8D13-63CF7924A860}" type="pres">
      <dgm:prSet presAssocID="{509FAF77-6379-4D7C-B178-C07087F8F558}" presName="hierChild3" presStyleCnt="0"/>
      <dgm:spPr/>
    </dgm:pt>
    <dgm:pt modelId="{41C9F4BC-CB3A-4C8B-8B88-5024FDC1BB9D}" type="pres">
      <dgm:prSet presAssocID="{7D7102FF-7675-4DBA-8277-C783DAE33505}" presName="Name115" presStyleLbl="parChTrans1D2" presStyleIdx="5" presStyleCnt="6"/>
      <dgm:spPr/>
    </dgm:pt>
    <dgm:pt modelId="{8E094B9F-47F7-4328-8AFF-C0DD0FD7F0FA}" type="pres">
      <dgm:prSet presAssocID="{9D905F93-ED08-488E-B282-1C79E72F263F}" presName="hierRoot3" presStyleCnt="0">
        <dgm:presLayoutVars>
          <dgm:hierBranch val="init"/>
        </dgm:presLayoutVars>
      </dgm:prSet>
      <dgm:spPr/>
    </dgm:pt>
    <dgm:pt modelId="{64432B42-3C1E-439F-9042-73F3049238A0}" type="pres">
      <dgm:prSet presAssocID="{9D905F93-ED08-488E-B282-1C79E72F263F}" presName="rootComposite3" presStyleCnt="0"/>
      <dgm:spPr/>
    </dgm:pt>
    <dgm:pt modelId="{31284E91-C7B0-4E2C-9324-044CB9CDBC0A}" type="pres">
      <dgm:prSet presAssocID="{9D905F93-ED08-488E-B282-1C79E72F263F}" presName="rootText3" presStyleLbl="asst1" presStyleIdx="0" presStyleCnt="1">
        <dgm:presLayoutVars>
          <dgm:chPref val="3"/>
        </dgm:presLayoutVars>
      </dgm:prSet>
      <dgm:spPr/>
    </dgm:pt>
    <dgm:pt modelId="{EB93ABB8-6CD6-4745-98B0-BD033B8CEC92}" type="pres">
      <dgm:prSet presAssocID="{9D905F93-ED08-488E-B282-1C79E72F263F}" presName="rootConnector3" presStyleLbl="asst1" presStyleIdx="0" presStyleCnt="1"/>
      <dgm:spPr/>
    </dgm:pt>
    <dgm:pt modelId="{2B7D44A6-0FC7-463B-99CE-1DB933960E30}" type="pres">
      <dgm:prSet presAssocID="{9D905F93-ED08-488E-B282-1C79E72F263F}" presName="hierChild6" presStyleCnt="0"/>
      <dgm:spPr/>
    </dgm:pt>
    <dgm:pt modelId="{33EAE8DF-E4E9-4500-858A-3FAA1E34DC75}" type="pres">
      <dgm:prSet presAssocID="{9D905F93-ED08-488E-B282-1C79E72F263F}" presName="hierChild7" presStyleCnt="0"/>
      <dgm:spPr/>
    </dgm:pt>
  </dgm:ptLst>
  <dgm:cxnLst>
    <dgm:cxn modelId="{0E196307-BFEB-4747-A4AC-F13C4C3C3417}" type="presOf" srcId="{6423B917-A8CB-4B23-8373-C3E9B18EB661}" destId="{DDF55FEC-37F2-4464-8A81-D61F63B6013D}" srcOrd="0" destOrd="0" presId="urn:microsoft.com/office/officeart/2009/3/layout/HorizontalOrganizationChart"/>
    <dgm:cxn modelId="{0E785A0C-D74E-47C8-B21B-9026D2C62F73}" type="presOf" srcId="{9F945096-CDEF-4CB0-81DC-E97CAF4F9F21}" destId="{3D98A50B-A712-413B-8D74-BCADD745E0E3}" srcOrd="1" destOrd="0" presId="urn:microsoft.com/office/officeart/2009/3/layout/HorizontalOrganizationChart"/>
    <dgm:cxn modelId="{BF5E5F13-596C-409B-9CBE-1032721B863C}" srcId="{8C89721A-FD9D-4C26-9759-E8A752CE2E47}" destId="{6423B917-A8CB-4B23-8373-C3E9B18EB661}" srcOrd="0" destOrd="0" parTransId="{752BC33E-9D11-47EC-B9EA-8C5E07BAD923}" sibTransId="{F6F86DF6-99B5-4BF5-9E67-4B22AAE3BA31}"/>
    <dgm:cxn modelId="{02A3F716-E471-4888-A941-073328E45825}" type="presOf" srcId="{359F7915-22B5-4225-85CB-86E26C32F748}" destId="{478D2148-0AD8-4136-8F23-F7A72BDC244C}" srcOrd="0" destOrd="0" presId="urn:microsoft.com/office/officeart/2009/3/layout/HorizontalOrganizationChart"/>
    <dgm:cxn modelId="{ECAA572D-2BC5-4F64-9BA2-0189E3293529}" srcId="{509FAF77-6379-4D7C-B178-C07087F8F558}" destId="{5D3EB4EE-EBB8-4BAB-862B-5F4DA7FE8D17}" srcOrd="4" destOrd="0" parTransId="{98A9E39E-0E75-49E6-B6F8-8E72E42E15CF}" sibTransId="{7F8E18E4-86E1-40E3-A495-FFBB4F445CE3}"/>
    <dgm:cxn modelId="{525BE92E-BCBE-42AB-82A6-B3C7A61072AF}" type="presOf" srcId="{509FAF77-6379-4D7C-B178-C07087F8F558}" destId="{25E1879D-62D1-436E-A796-2BEC267D1574}" srcOrd="1" destOrd="0" presId="urn:microsoft.com/office/officeart/2009/3/layout/HorizontalOrganizationChart"/>
    <dgm:cxn modelId="{DABF8632-5B06-47DB-BC70-F4F60FA8B5B6}" type="presOf" srcId="{08ED9621-CC8F-422E-92BB-6455163FC4CC}" destId="{7FCDCAD2-1266-409B-9851-B1CEC21026D4}" srcOrd="1" destOrd="0" presId="urn:microsoft.com/office/officeart/2009/3/layout/HorizontalOrganizationChart"/>
    <dgm:cxn modelId="{558C0535-3299-4B50-8FB2-3781C09A2AE3}" srcId="{BA8EA2E4-8789-4836-9A38-5FF49B742D92}" destId="{509FAF77-6379-4D7C-B178-C07087F8F558}" srcOrd="0" destOrd="0" parTransId="{5038319F-F394-4C62-AFFE-924457F31FE4}" sibTransId="{60B9C0ED-DCA3-40B9-995B-5EDCFBF9D46F}"/>
    <dgm:cxn modelId="{3CF6AE38-A631-4063-B725-51636114F569}" type="presOf" srcId="{3AB5AE2C-720C-4EA5-8276-C123D308692F}" destId="{27CA273F-D99E-478E-9934-3B36777B45F6}" srcOrd="0" destOrd="0" presId="urn:microsoft.com/office/officeart/2009/3/layout/HorizontalOrganizationChart"/>
    <dgm:cxn modelId="{4951BC3B-C5F0-4012-8CCC-07613FD1FD33}" type="presOf" srcId="{5D3EB4EE-EBB8-4BAB-862B-5F4DA7FE8D17}" destId="{634C1061-FEFC-4C51-B8B8-37EA7387C855}" srcOrd="0" destOrd="0" presId="urn:microsoft.com/office/officeart/2009/3/layout/HorizontalOrganizationChart"/>
    <dgm:cxn modelId="{E890203E-3FF5-42E7-93EB-5BCAFD87EB4D}" type="presOf" srcId="{677AE5C0-6CA3-48EA-B7DA-7F1E82B6D496}" destId="{3622B2A8-139D-4FA5-A1EF-8766EE3EF365}" srcOrd="0" destOrd="0" presId="urn:microsoft.com/office/officeart/2009/3/layout/HorizontalOrganizationChart"/>
    <dgm:cxn modelId="{55B55C40-1636-4F75-8453-FA4D150D4DE5}" srcId="{E76AD697-5DB6-4266-894C-F9CBC38825A2}" destId="{9F945096-CDEF-4CB0-81DC-E97CAF4F9F21}" srcOrd="0" destOrd="0" parTransId="{359F7915-22B5-4225-85CB-86E26C32F748}" sibTransId="{5A059812-0AAF-4109-8616-A8C74E2C9A61}"/>
    <dgm:cxn modelId="{0A0CAB5B-8BC8-4A1D-9782-B172FA3173AD}" srcId="{509FAF77-6379-4D7C-B178-C07087F8F558}" destId="{98EF89F2-9A89-45FB-9393-4596E5AEA757}" srcOrd="5" destOrd="0" parTransId="{4E4A66AF-4A37-410B-BA43-761A0949C062}" sibTransId="{744002B8-F7B2-437D-ACFA-13B0F95180B1}"/>
    <dgm:cxn modelId="{4D723543-0AE1-44C7-8528-333650DDBC65}" srcId="{509FAF77-6379-4D7C-B178-C07087F8F558}" destId="{8C89721A-FD9D-4C26-9759-E8A752CE2E47}" srcOrd="1" destOrd="0" parTransId="{0DA908CC-76BF-47D8-90F5-F9754129B72A}" sibTransId="{C13AA7BA-A569-4835-8345-6D0F8E01BEC9}"/>
    <dgm:cxn modelId="{180E6E44-37EB-4112-B6B4-AC6F08E9ECA9}" type="presOf" srcId="{98EF89F2-9A89-45FB-9393-4596E5AEA757}" destId="{A7CB68C7-D77A-4290-9021-3C87B24EFBC2}" srcOrd="0" destOrd="0" presId="urn:microsoft.com/office/officeart/2009/3/layout/HorizontalOrganizationChart"/>
    <dgm:cxn modelId="{BEDCEA48-5967-411E-98EF-C125F6509A8E}" type="presOf" srcId="{17403E21-681B-462A-A9CC-8A26DC3B420D}" destId="{3B006BD1-A907-4931-8FBD-40A5C8764AB7}" srcOrd="0" destOrd="0" presId="urn:microsoft.com/office/officeart/2009/3/layout/HorizontalOrganizationChart"/>
    <dgm:cxn modelId="{117CCC6C-01EA-4212-9623-2A2B2452E51A}" srcId="{509FAF77-6379-4D7C-B178-C07087F8F558}" destId="{9D905F93-ED08-488E-B282-1C79E72F263F}" srcOrd="0" destOrd="0" parTransId="{7D7102FF-7675-4DBA-8277-C783DAE33505}" sibTransId="{D1BE5E6B-D43A-445F-8AE5-AFB582DC9724}"/>
    <dgm:cxn modelId="{CFEFCE6D-8A6C-4941-9B67-F5E95F6BE3F6}" type="presOf" srcId="{E76AD697-5DB6-4266-894C-F9CBC38825A2}" destId="{0CE4E6DD-AE01-4BE1-9933-893ACBDE02F5}" srcOrd="0" destOrd="0" presId="urn:microsoft.com/office/officeart/2009/3/layout/HorizontalOrganizationChart"/>
    <dgm:cxn modelId="{6D0D334E-074F-45CF-9B05-1BB4E850E6A2}" type="presOf" srcId="{98EF89F2-9A89-45FB-9393-4596E5AEA757}" destId="{541BAF66-1B6A-433B-A362-AF28B80CD5A7}" srcOrd="1" destOrd="0" presId="urn:microsoft.com/office/officeart/2009/3/layout/HorizontalOrganizationChart"/>
    <dgm:cxn modelId="{6F755A70-15E7-4BA1-9A40-0C19994C9725}" type="presOf" srcId="{9D905F93-ED08-488E-B282-1C79E72F263F}" destId="{31284E91-C7B0-4E2C-9324-044CB9CDBC0A}" srcOrd="0" destOrd="0" presId="urn:microsoft.com/office/officeart/2009/3/layout/HorizontalOrganizationChart"/>
    <dgm:cxn modelId="{C5448772-78A0-4910-A6A5-5705E35CDE27}" srcId="{98EF89F2-9A89-45FB-9393-4596E5AEA757}" destId="{238DC39C-FA84-4760-A7DC-997448161457}" srcOrd="0" destOrd="0" parTransId="{37DB8526-24E5-46F3-A8B4-1D717EF149E4}" sibTransId="{F90DF6DC-B778-4AEB-8351-46706FD4B85D}"/>
    <dgm:cxn modelId="{9900F658-46A2-4191-AACA-00E2701B75BC}" type="presOf" srcId="{6423B917-A8CB-4B23-8373-C3E9B18EB661}" destId="{E92B6862-AA4B-445B-B45A-959B6DD1BC30}" srcOrd="1" destOrd="0" presId="urn:microsoft.com/office/officeart/2009/3/layout/HorizontalOrganizationChart"/>
    <dgm:cxn modelId="{D54F4F59-EACF-4B92-AFF3-8E2DAF71DB85}" type="presOf" srcId="{08ED9621-CC8F-422E-92BB-6455163FC4CC}" destId="{6B4710A8-963C-4798-9319-542290DB952E}" srcOrd="0" destOrd="0" presId="urn:microsoft.com/office/officeart/2009/3/layout/HorizontalOrganizationChart"/>
    <dgm:cxn modelId="{BCC5D279-09D7-4F08-B445-575D87D5C21A}" type="presOf" srcId="{238DC39C-FA84-4760-A7DC-997448161457}" destId="{113BEFEE-EF07-449E-BEF2-AA565BA329CB}" srcOrd="1" destOrd="0" presId="urn:microsoft.com/office/officeart/2009/3/layout/HorizontalOrganizationChart"/>
    <dgm:cxn modelId="{BE3BC17B-0C66-433E-9E7C-6FDCF7C97058}" type="presOf" srcId="{8C89721A-FD9D-4C26-9759-E8A752CE2E47}" destId="{6C5578CE-96E5-4CEC-B87E-CE0FB3BD9FB1}" srcOrd="1" destOrd="0" presId="urn:microsoft.com/office/officeart/2009/3/layout/HorizontalOrganizationChart"/>
    <dgm:cxn modelId="{F2A35581-C844-4F8E-898D-293D328AD957}" type="presOf" srcId="{509FAF77-6379-4D7C-B178-C07087F8F558}" destId="{D7641C83-2CEA-4975-BD28-A2A97F1C456C}" srcOrd="0" destOrd="0" presId="urn:microsoft.com/office/officeart/2009/3/layout/HorizontalOrganizationChart"/>
    <dgm:cxn modelId="{7FAFE885-4CF8-429E-93DD-BE00E5AD8202}" type="presOf" srcId="{35B1525F-8BFE-44B2-900A-CA313241FDB0}" destId="{B59E9990-C911-429D-B493-3BDDBBD644AA}" srcOrd="0" destOrd="0" presId="urn:microsoft.com/office/officeart/2009/3/layout/HorizontalOrganizationChart"/>
    <dgm:cxn modelId="{E2DB188A-FF8A-4034-91EE-797FC3527FCC}" type="presOf" srcId="{677AE5C0-6CA3-48EA-B7DA-7F1E82B6D496}" destId="{AA8DDCCB-406D-4EE4-BD5B-4BAF3DC6368E}" srcOrd="1" destOrd="0" presId="urn:microsoft.com/office/officeart/2009/3/layout/HorizontalOrganizationChart"/>
    <dgm:cxn modelId="{0314938A-27C9-4213-8338-DE1928146867}" type="presOf" srcId="{0DA908CC-76BF-47D8-90F5-F9754129B72A}" destId="{C2AC9A46-598D-4A32-A1BB-BE127514323E}" srcOrd="0" destOrd="0" presId="urn:microsoft.com/office/officeart/2009/3/layout/HorizontalOrganizationChart"/>
    <dgm:cxn modelId="{786DBB8B-B0C2-4A5E-9D17-D306F653C837}" srcId="{509FAF77-6379-4D7C-B178-C07087F8F558}" destId="{E76AD697-5DB6-4266-894C-F9CBC38825A2}" srcOrd="2" destOrd="0" parTransId="{F4DE1D4D-35D2-40F2-B4F0-4044B0E52AF2}" sibTransId="{36370316-3424-4FED-81B5-C6A66EAD813F}"/>
    <dgm:cxn modelId="{826BF48F-AD59-49CA-A759-5CCE5ED1910A}" type="presOf" srcId="{BA8EA2E4-8789-4836-9A38-5FF49B742D92}" destId="{0AD81EA8-8856-40B4-B88E-AA7C352159D6}" srcOrd="0" destOrd="0" presId="urn:microsoft.com/office/officeart/2009/3/layout/HorizontalOrganizationChart"/>
    <dgm:cxn modelId="{5F0A3999-435E-4894-BF6C-841AFF0F7224}" type="presOf" srcId="{9D905F93-ED08-488E-B282-1C79E72F263F}" destId="{EB93ABB8-6CD6-4745-98B0-BD033B8CEC92}" srcOrd="1" destOrd="0" presId="urn:microsoft.com/office/officeart/2009/3/layout/HorizontalOrganizationChart"/>
    <dgm:cxn modelId="{8938599A-F1BF-4796-948D-81376FCB6A77}" type="presOf" srcId="{9F945096-CDEF-4CB0-81DC-E97CAF4F9F21}" destId="{506E1584-5C6C-49AA-84C4-BB827484B8A1}" srcOrd="0" destOrd="0" presId="urn:microsoft.com/office/officeart/2009/3/layout/HorizontalOrganizationChart"/>
    <dgm:cxn modelId="{15CB6EA3-AE8E-4FBD-9AAE-F2F261D3DCD7}" type="presOf" srcId="{98A9E39E-0E75-49E6-B6F8-8E72E42E15CF}" destId="{C305EDF3-FE86-4F36-9060-1B600CACBD32}" srcOrd="0" destOrd="0" presId="urn:microsoft.com/office/officeart/2009/3/layout/HorizontalOrganizationChart"/>
    <dgm:cxn modelId="{656EEAB1-84AF-4D90-AA1D-AC1A4280F521}" type="presOf" srcId="{37DB8526-24E5-46F3-A8B4-1D717EF149E4}" destId="{ED6C42F3-60EB-4CB6-8025-90A5121D7E06}" srcOrd="0" destOrd="0" presId="urn:microsoft.com/office/officeart/2009/3/layout/HorizontalOrganizationChart"/>
    <dgm:cxn modelId="{783184B7-EFFD-4822-B92A-1DA257A9B40C}" srcId="{08ED9621-CC8F-422E-92BB-6455163FC4CC}" destId="{3AB5AE2C-720C-4EA5-8276-C123D308692F}" srcOrd="0" destOrd="0" parTransId="{CD2A31D0-F95A-4193-A346-ACD707AA2ACD}" sibTransId="{44DD3A6C-08FC-4D52-9DC9-346A490DD271}"/>
    <dgm:cxn modelId="{BA3C7FBF-DA78-4642-A839-B83951A32F93}" type="presOf" srcId="{3AB5AE2C-720C-4EA5-8276-C123D308692F}" destId="{021DDEAF-4ED0-4EF5-B313-77F1834F04B5}" srcOrd="1" destOrd="0" presId="urn:microsoft.com/office/officeart/2009/3/layout/HorizontalOrganizationChart"/>
    <dgm:cxn modelId="{6FE41CC0-2C1D-4266-885E-1088971E12BE}" srcId="{509FAF77-6379-4D7C-B178-C07087F8F558}" destId="{08ED9621-CC8F-422E-92BB-6455163FC4CC}" srcOrd="3" destOrd="0" parTransId="{35B1525F-8BFE-44B2-900A-CA313241FDB0}" sibTransId="{AF7CE109-DA20-48E7-95FE-14C9C8DC88DD}"/>
    <dgm:cxn modelId="{D0A347C1-41D9-444F-8157-A00C48048D2C}" type="presOf" srcId="{4E4A66AF-4A37-410B-BA43-761A0949C062}" destId="{01462230-E826-4448-A578-96F4E216183D}" srcOrd="0" destOrd="0" presId="urn:microsoft.com/office/officeart/2009/3/layout/HorizontalOrganizationChart"/>
    <dgm:cxn modelId="{A6FF92C1-AF5B-4200-80B2-5A6A0062CEAD}" srcId="{5D3EB4EE-EBB8-4BAB-862B-5F4DA7FE8D17}" destId="{677AE5C0-6CA3-48EA-B7DA-7F1E82B6D496}" srcOrd="0" destOrd="0" parTransId="{17403E21-681B-462A-A9CC-8A26DC3B420D}" sibTransId="{F12DDACF-C29F-4A2A-B7CF-0826571ABD2D}"/>
    <dgm:cxn modelId="{6F234DCD-6830-4885-985A-93EF52E90CBD}" type="presOf" srcId="{CD2A31D0-F95A-4193-A346-ACD707AA2ACD}" destId="{13C68E60-EB95-410E-9C61-3BF2CC6E46E9}" srcOrd="0" destOrd="0" presId="urn:microsoft.com/office/officeart/2009/3/layout/HorizontalOrganizationChart"/>
    <dgm:cxn modelId="{23B225D0-4CCC-4E53-B0D9-361490A36B47}" type="presOf" srcId="{E76AD697-5DB6-4266-894C-F9CBC38825A2}" destId="{AB3C5C1B-7744-4B63-93B3-5188836B698B}" srcOrd="1" destOrd="0" presId="urn:microsoft.com/office/officeart/2009/3/layout/HorizontalOrganizationChart"/>
    <dgm:cxn modelId="{422802DC-C5F7-4B8F-BC82-C77479356FE9}" type="presOf" srcId="{7D7102FF-7675-4DBA-8277-C783DAE33505}" destId="{41C9F4BC-CB3A-4C8B-8B88-5024FDC1BB9D}" srcOrd="0" destOrd="0" presId="urn:microsoft.com/office/officeart/2009/3/layout/HorizontalOrganizationChart"/>
    <dgm:cxn modelId="{066BC7E1-DBEF-4F98-A194-0B7A600131ED}" type="presOf" srcId="{238DC39C-FA84-4760-A7DC-997448161457}" destId="{DA3138EE-7A13-43ED-9316-C22D967764D9}" srcOrd="0" destOrd="0" presId="urn:microsoft.com/office/officeart/2009/3/layout/HorizontalOrganizationChart"/>
    <dgm:cxn modelId="{95D8B8E9-9C83-4905-B5E8-60532ED63959}" type="presOf" srcId="{752BC33E-9D11-47EC-B9EA-8C5E07BAD923}" destId="{DBF9E3DF-1653-47DC-BC7F-93CA7C785C42}" srcOrd="0" destOrd="0" presId="urn:microsoft.com/office/officeart/2009/3/layout/HorizontalOrganizationChart"/>
    <dgm:cxn modelId="{089B23F2-2068-47B3-B10C-8824A8D8C8BE}" type="presOf" srcId="{8C89721A-FD9D-4C26-9759-E8A752CE2E47}" destId="{3DA23811-814F-43D7-86CB-4B20A8FDF12F}" srcOrd="0" destOrd="0" presId="urn:microsoft.com/office/officeart/2009/3/layout/HorizontalOrganizationChart"/>
    <dgm:cxn modelId="{912E06F8-AB39-4223-8CFC-180F4163EFEF}" type="presOf" srcId="{F4DE1D4D-35D2-40F2-B4F0-4044B0E52AF2}" destId="{3CFFB3CC-972E-48B7-8DC4-5A08AB6CA653}" srcOrd="0" destOrd="0" presId="urn:microsoft.com/office/officeart/2009/3/layout/HorizontalOrganizationChart"/>
    <dgm:cxn modelId="{751E94FF-8E6A-4DE4-A67E-70DB64F42404}" type="presOf" srcId="{5D3EB4EE-EBB8-4BAB-862B-5F4DA7FE8D17}" destId="{26023BB0-E995-471E-A89B-CD65C85A9118}" srcOrd="1" destOrd="0" presId="urn:microsoft.com/office/officeart/2009/3/layout/HorizontalOrganizationChart"/>
    <dgm:cxn modelId="{8D692A6D-C9E0-40F5-B3F0-D3D909960C87}" type="presParOf" srcId="{0AD81EA8-8856-40B4-B88E-AA7C352159D6}" destId="{BD6BA1C1-C2E7-4791-BE5C-5A62BD08BCB5}" srcOrd="0" destOrd="0" presId="urn:microsoft.com/office/officeart/2009/3/layout/HorizontalOrganizationChart"/>
    <dgm:cxn modelId="{8B1A6B6C-0B78-4785-9112-7CE1E433F381}" type="presParOf" srcId="{BD6BA1C1-C2E7-4791-BE5C-5A62BD08BCB5}" destId="{0DBA4B7B-207F-4EC8-9D63-3EFDD59C9B60}" srcOrd="0" destOrd="0" presId="urn:microsoft.com/office/officeart/2009/3/layout/HorizontalOrganizationChart"/>
    <dgm:cxn modelId="{F25DA189-B63A-4283-AE1E-67B6431F6DF4}" type="presParOf" srcId="{0DBA4B7B-207F-4EC8-9D63-3EFDD59C9B60}" destId="{D7641C83-2CEA-4975-BD28-A2A97F1C456C}" srcOrd="0" destOrd="0" presId="urn:microsoft.com/office/officeart/2009/3/layout/HorizontalOrganizationChart"/>
    <dgm:cxn modelId="{0E62EBE0-C187-4600-8B17-413F7C192100}" type="presParOf" srcId="{0DBA4B7B-207F-4EC8-9D63-3EFDD59C9B60}" destId="{25E1879D-62D1-436E-A796-2BEC267D1574}" srcOrd="1" destOrd="0" presId="urn:microsoft.com/office/officeart/2009/3/layout/HorizontalOrganizationChart"/>
    <dgm:cxn modelId="{C87A3B8B-5BEC-4B92-AF45-08F71C82BDEA}" type="presParOf" srcId="{BD6BA1C1-C2E7-4791-BE5C-5A62BD08BCB5}" destId="{9F31A58D-5D1C-4626-AA1A-691768DCBFA3}" srcOrd="1" destOrd="0" presId="urn:microsoft.com/office/officeart/2009/3/layout/HorizontalOrganizationChart"/>
    <dgm:cxn modelId="{4F47E714-385B-4E78-8791-CA3500A17A7D}" type="presParOf" srcId="{9F31A58D-5D1C-4626-AA1A-691768DCBFA3}" destId="{C2AC9A46-598D-4A32-A1BB-BE127514323E}" srcOrd="0" destOrd="0" presId="urn:microsoft.com/office/officeart/2009/3/layout/HorizontalOrganizationChart"/>
    <dgm:cxn modelId="{C00AA0CF-F3FA-43A0-ACC3-C47244D90A70}" type="presParOf" srcId="{9F31A58D-5D1C-4626-AA1A-691768DCBFA3}" destId="{6A299338-6B85-4569-934C-1FDBA7318A62}" srcOrd="1" destOrd="0" presId="urn:microsoft.com/office/officeart/2009/3/layout/HorizontalOrganizationChart"/>
    <dgm:cxn modelId="{9A553267-C3E8-4A2E-90E3-20DCC3B5FF7A}" type="presParOf" srcId="{6A299338-6B85-4569-934C-1FDBA7318A62}" destId="{CA6AE6C6-853B-4955-B224-EEE04E214C9C}" srcOrd="0" destOrd="0" presId="urn:microsoft.com/office/officeart/2009/3/layout/HorizontalOrganizationChart"/>
    <dgm:cxn modelId="{0447A407-11BB-4347-B6A0-A7FF1CAAEF2C}" type="presParOf" srcId="{CA6AE6C6-853B-4955-B224-EEE04E214C9C}" destId="{3DA23811-814F-43D7-86CB-4B20A8FDF12F}" srcOrd="0" destOrd="0" presId="urn:microsoft.com/office/officeart/2009/3/layout/HorizontalOrganizationChart"/>
    <dgm:cxn modelId="{3342A1E7-8738-4E15-98E7-21343C5E04A9}" type="presParOf" srcId="{CA6AE6C6-853B-4955-B224-EEE04E214C9C}" destId="{6C5578CE-96E5-4CEC-B87E-CE0FB3BD9FB1}" srcOrd="1" destOrd="0" presId="urn:microsoft.com/office/officeart/2009/3/layout/HorizontalOrganizationChart"/>
    <dgm:cxn modelId="{298CCDE4-C885-4ECD-BB86-667D4C50DCC1}" type="presParOf" srcId="{6A299338-6B85-4569-934C-1FDBA7318A62}" destId="{F65B5E1B-5468-4640-BA6D-71B2483FBE8B}" srcOrd="1" destOrd="0" presId="urn:microsoft.com/office/officeart/2009/3/layout/HorizontalOrganizationChart"/>
    <dgm:cxn modelId="{752896F8-3499-451A-89BB-A8A2023A1088}" type="presParOf" srcId="{F65B5E1B-5468-4640-BA6D-71B2483FBE8B}" destId="{DBF9E3DF-1653-47DC-BC7F-93CA7C785C42}" srcOrd="0" destOrd="0" presId="urn:microsoft.com/office/officeart/2009/3/layout/HorizontalOrganizationChart"/>
    <dgm:cxn modelId="{068D8196-1991-4D9B-8E7D-04E85F1EBF10}" type="presParOf" srcId="{F65B5E1B-5468-4640-BA6D-71B2483FBE8B}" destId="{2493221D-E9C5-4DCF-8266-E145B8805894}" srcOrd="1" destOrd="0" presId="urn:microsoft.com/office/officeart/2009/3/layout/HorizontalOrganizationChart"/>
    <dgm:cxn modelId="{C402E75C-2BAA-429A-8BA6-6FA639BACA33}" type="presParOf" srcId="{2493221D-E9C5-4DCF-8266-E145B8805894}" destId="{DB76D1F3-66E2-4007-A404-B88BB4846FCD}" srcOrd="0" destOrd="0" presId="urn:microsoft.com/office/officeart/2009/3/layout/HorizontalOrganizationChart"/>
    <dgm:cxn modelId="{E02084DB-0E99-4724-B7D8-7451281ABF24}" type="presParOf" srcId="{DB76D1F3-66E2-4007-A404-B88BB4846FCD}" destId="{DDF55FEC-37F2-4464-8A81-D61F63B6013D}" srcOrd="0" destOrd="0" presId="urn:microsoft.com/office/officeart/2009/3/layout/HorizontalOrganizationChart"/>
    <dgm:cxn modelId="{2AB76461-F1CC-474D-8482-D820A5F4E8A3}" type="presParOf" srcId="{DB76D1F3-66E2-4007-A404-B88BB4846FCD}" destId="{E92B6862-AA4B-445B-B45A-959B6DD1BC30}" srcOrd="1" destOrd="0" presId="urn:microsoft.com/office/officeart/2009/3/layout/HorizontalOrganizationChart"/>
    <dgm:cxn modelId="{CB081CAA-1179-4BD7-B974-5A2E8AB93DA6}" type="presParOf" srcId="{2493221D-E9C5-4DCF-8266-E145B8805894}" destId="{1C75A2C9-D6A7-4860-BEEF-17B9CC1B8DC0}" srcOrd="1" destOrd="0" presId="urn:microsoft.com/office/officeart/2009/3/layout/HorizontalOrganizationChart"/>
    <dgm:cxn modelId="{E4C6C918-918E-4D47-B55C-17EDC5C80717}" type="presParOf" srcId="{2493221D-E9C5-4DCF-8266-E145B8805894}" destId="{6343C61C-3C85-4FED-976C-22C6C3A9AD20}" srcOrd="2" destOrd="0" presId="urn:microsoft.com/office/officeart/2009/3/layout/HorizontalOrganizationChart"/>
    <dgm:cxn modelId="{A5B79D62-C48E-4FB1-AEE1-C0BA665010EE}" type="presParOf" srcId="{6A299338-6B85-4569-934C-1FDBA7318A62}" destId="{1EEC943D-4C96-4692-BEB7-D62739870432}" srcOrd="2" destOrd="0" presId="urn:microsoft.com/office/officeart/2009/3/layout/HorizontalOrganizationChart"/>
    <dgm:cxn modelId="{15F70CA7-84ED-4804-8440-B88157BE3454}" type="presParOf" srcId="{9F31A58D-5D1C-4626-AA1A-691768DCBFA3}" destId="{3CFFB3CC-972E-48B7-8DC4-5A08AB6CA653}" srcOrd="2" destOrd="0" presId="urn:microsoft.com/office/officeart/2009/3/layout/HorizontalOrganizationChart"/>
    <dgm:cxn modelId="{B060F6B5-59EE-4A84-BBBB-93D4FB030014}" type="presParOf" srcId="{9F31A58D-5D1C-4626-AA1A-691768DCBFA3}" destId="{3D192FC4-EDF4-4ED7-88B0-76213F4E77EE}" srcOrd="3" destOrd="0" presId="urn:microsoft.com/office/officeart/2009/3/layout/HorizontalOrganizationChart"/>
    <dgm:cxn modelId="{B4DB5177-F58E-4D69-A562-2019BC085273}" type="presParOf" srcId="{3D192FC4-EDF4-4ED7-88B0-76213F4E77EE}" destId="{7F091621-B0B0-41EB-BFE3-3E1FDA7F5921}" srcOrd="0" destOrd="0" presId="urn:microsoft.com/office/officeart/2009/3/layout/HorizontalOrganizationChart"/>
    <dgm:cxn modelId="{7F19536B-1C35-4EB6-BB4C-125B12C5BF01}" type="presParOf" srcId="{7F091621-B0B0-41EB-BFE3-3E1FDA7F5921}" destId="{0CE4E6DD-AE01-4BE1-9933-893ACBDE02F5}" srcOrd="0" destOrd="0" presId="urn:microsoft.com/office/officeart/2009/3/layout/HorizontalOrganizationChart"/>
    <dgm:cxn modelId="{BBBE470D-04EC-4044-ABF6-858D0EB4FEFA}" type="presParOf" srcId="{7F091621-B0B0-41EB-BFE3-3E1FDA7F5921}" destId="{AB3C5C1B-7744-4B63-93B3-5188836B698B}" srcOrd="1" destOrd="0" presId="urn:microsoft.com/office/officeart/2009/3/layout/HorizontalOrganizationChart"/>
    <dgm:cxn modelId="{D058E3F2-48A4-4D37-8AE5-DA4EC7A0168B}" type="presParOf" srcId="{3D192FC4-EDF4-4ED7-88B0-76213F4E77EE}" destId="{F3C841D1-B90D-44FE-8A59-FBF2526DFB9A}" srcOrd="1" destOrd="0" presId="urn:microsoft.com/office/officeart/2009/3/layout/HorizontalOrganizationChart"/>
    <dgm:cxn modelId="{FF83A24C-1909-4867-91E3-F3B8934B0B98}" type="presParOf" srcId="{F3C841D1-B90D-44FE-8A59-FBF2526DFB9A}" destId="{478D2148-0AD8-4136-8F23-F7A72BDC244C}" srcOrd="0" destOrd="0" presId="urn:microsoft.com/office/officeart/2009/3/layout/HorizontalOrganizationChart"/>
    <dgm:cxn modelId="{AB1CE724-4637-476F-8480-8F269D4DC868}" type="presParOf" srcId="{F3C841D1-B90D-44FE-8A59-FBF2526DFB9A}" destId="{057976F3-27C5-41B1-A78A-E58021E06CF5}" srcOrd="1" destOrd="0" presId="urn:microsoft.com/office/officeart/2009/3/layout/HorizontalOrganizationChart"/>
    <dgm:cxn modelId="{7BE45559-DC6C-400A-9B5F-8E8C5F5730B1}" type="presParOf" srcId="{057976F3-27C5-41B1-A78A-E58021E06CF5}" destId="{04A4BD3A-0BDE-43C3-87CB-81A39C9914AA}" srcOrd="0" destOrd="0" presId="urn:microsoft.com/office/officeart/2009/3/layout/HorizontalOrganizationChart"/>
    <dgm:cxn modelId="{DA7F053A-CF6D-4C50-AE71-A0D2967EA8DC}" type="presParOf" srcId="{04A4BD3A-0BDE-43C3-87CB-81A39C9914AA}" destId="{506E1584-5C6C-49AA-84C4-BB827484B8A1}" srcOrd="0" destOrd="0" presId="urn:microsoft.com/office/officeart/2009/3/layout/HorizontalOrganizationChart"/>
    <dgm:cxn modelId="{6607A5B5-54DD-4AD3-B93A-4787AF43EED7}" type="presParOf" srcId="{04A4BD3A-0BDE-43C3-87CB-81A39C9914AA}" destId="{3D98A50B-A712-413B-8D74-BCADD745E0E3}" srcOrd="1" destOrd="0" presId="urn:microsoft.com/office/officeart/2009/3/layout/HorizontalOrganizationChart"/>
    <dgm:cxn modelId="{884727A9-EB73-4B05-A7ED-553645009060}" type="presParOf" srcId="{057976F3-27C5-41B1-A78A-E58021E06CF5}" destId="{9C706129-ADC4-4A33-B87A-DE59F3614228}" srcOrd="1" destOrd="0" presId="urn:microsoft.com/office/officeart/2009/3/layout/HorizontalOrganizationChart"/>
    <dgm:cxn modelId="{A28D2555-869C-4FDF-907D-B25956018BBE}" type="presParOf" srcId="{057976F3-27C5-41B1-A78A-E58021E06CF5}" destId="{8D904BA8-6C3D-4F56-BF2A-E08486C42179}" srcOrd="2" destOrd="0" presId="urn:microsoft.com/office/officeart/2009/3/layout/HorizontalOrganizationChart"/>
    <dgm:cxn modelId="{4F97F982-8CD2-4A7A-8BEB-D401A0C96F8C}" type="presParOf" srcId="{3D192FC4-EDF4-4ED7-88B0-76213F4E77EE}" destId="{9DD430C1-5D67-4015-94B4-2A00C2A9CBC1}" srcOrd="2" destOrd="0" presId="urn:microsoft.com/office/officeart/2009/3/layout/HorizontalOrganizationChart"/>
    <dgm:cxn modelId="{364A7CC5-76FE-45DB-A198-ABC9EF3691EB}" type="presParOf" srcId="{9F31A58D-5D1C-4626-AA1A-691768DCBFA3}" destId="{B59E9990-C911-429D-B493-3BDDBBD644AA}" srcOrd="4" destOrd="0" presId="urn:microsoft.com/office/officeart/2009/3/layout/HorizontalOrganizationChart"/>
    <dgm:cxn modelId="{99DE648E-F090-4010-BE81-05A919BACA1D}" type="presParOf" srcId="{9F31A58D-5D1C-4626-AA1A-691768DCBFA3}" destId="{80B0E771-BC4C-4B8C-A358-BA4BE8F74CA9}" srcOrd="5" destOrd="0" presId="urn:microsoft.com/office/officeart/2009/3/layout/HorizontalOrganizationChart"/>
    <dgm:cxn modelId="{A743B869-57EE-4508-B50C-ADDC724DA940}" type="presParOf" srcId="{80B0E771-BC4C-4B8C-A358-BA4BE8F74CA9}" destId="{3287D8D3-ADEC-4FAF-9075-2FF4F9E73C83}" srcOrd="0" destOrd="0" presId="urn:microsoft.com/office/officeart/2009/3/layout/HorizontalOrganizationChart"/>
    <dgm:cxn modelId="{2B0DE36B-8357-4F22-9840-64D7F7668D81}" type="presParOf" srcId="{3287D8D3-ADEC-4FAF-9075-2FF4F9E73C83}" destId="{6B4710A8-963C-4798-9319-542290DB952E}" srcOrd="0" destOrd="0" presId="urn:microsoft.com/office/officeart/2009/3/layout/HorizontalOrganizationChart"/>
    <dgm:cxn modelId="{2D09B49C-E660-4FC0-AA0D-9FD7C4E31ED7}" type="presParOf" srcId="{3287D8D3-ADEC-4FAF-9075-2FF4F9E73C83}" destId="{7FCDCAD2-1266-409B-9851-B1CEC21026D4}" srcOrd="1" destOrd="0" presId="urn:microsoft.com/office/officeart/2009/3/layout/HorizontalOrganizationChart"/>
    <dgm:cxn modelId="{957059E7-E291-4E55-9975-80F03ACFB4B3}" type="presParOf" srcId="{80B0E771-BC4C-4B8C-A358-BA4BE8F74CA9}" destId="{2993BEF8-8941-447A-B149-6D3972CFCBEA}" srcOrd="1" destOrd="0" presId="urn:microsoft.com/office/officeart/2009/3/layout/HorizontalOrganizationChart"/>
    <dgm:cxn modelId="{CE6DB739-C344-4B64-AFFE-48F100AE8139}" type="presParOf" srcId="{2993BEF8-8941-447A-B149-6D3972CFCBEA}" destId="{13C68E60-EB95-410E-9C61-3BF2CC6E46E9}" srcOrd="0" destOrd="0" presId="urn:microsoft.com/office/officeart/2009/3/layout/HorizontalOrganizationChart"/>
    <dgm:cxn modelId="{70879E53-16CF-49C9-ADF3-FD84E435F66B}" type="presParOf" srcId="{2993BEF8-8941-447A-B149-6D3972CFCBEA}" destId="{6D62B080-6C95-4AF4-B113-68684FA816C7}" srcOrd="1" destOrd="0" presId="urn:microsoft.com/office/officeart/2009/3/layout/HorizontalOrganizationChart"/>
    <dgm:cxn modelId="{8476047E-9ADE-4A64-8AF6-EF41B600D0B7}" type="presParOf" srcId="{6D62B080-6C95-4AF4-B113-68684FA816C7}" destId="{7DF99097-DA15-4639-80B1-F45FCB625171}" srcOrd="0" destOrd="0" presId="urn:microsoft.com/office/officeart/2009/3/layout/HorizontalOrganizationChart"/>
    <dgm:cxn modelId="{437783FC-5FC7-4D82-BE06-FBFCDA1AA096}" type="presParOf" srcId="{7DF99097-DA15-4639-80B1-F45FCB625171}" destId="{27CA273F-D99E-478E-9934-3B36777B45F6}" srcOrd="0" destOrd="0" presId="urn:microsoft.com/office/officeart/2009/3/layout/HorizontalOrganizationChart"/>
    <dgm:cxn modelId="{713FFC33-1C1D-473D-B111-800AA92D26D3}" type="presParOf" srcId="{7DF99097-DA15-4639-80B1-F45FCB625171}" destId="{021DDEAF-4ED0-4EF5-B313-77F1834F04B5}" srcOrd="1" destOrd="0" presId="urn:microsoft.com/office/officeart/2009/3/layout/HorizontalOrganizationChart"/>
    <dgm:cxn modelId="{8FEACAD2-F14F-48A8-8EA0-1726260B5C73}" type="presParOf" srcId="{6D62B080-6C95-4AF4-B113-68684FA816C7}" destId="{0EFCFB02-18B6-45F0-94F9-35424E133533}" srcOrd="1" destOrd="0" presId="urn:microsoft.com/office/officeart/2009/3/layout/HorizontalOrganizationChart"/>
    <dgm:cxn modelId="{8E79AF1B-3C9F-44A8-A8ED-B715434624AB}" type="presParOf" srcId="{6D62B080-6C95-4AF4-B113-68684FA816C7}" destId="{CA23032D-F1B6-4202-B1AE-D31D899EB720}" srcOrd="2" destOrd="0" presId="urn:microsoft.com/office/officeart/2009/3/layout/HorizontalOrganizationChart"/>
    <dgm:cxn modelId="{D83F3C91-9C32-47D1-9226-1877A6A8F3A0}" type="presParOf" srcId="{80B0E771-BC4C-4B8C-A358-BA4BE8F74CA9}" destId="{E7B1CA1D-8FD8-400D-8CD1-69A633E778AD}" srcOrd="2" destOrd="0" presId="urn:microsoft.com/office/officeart/2009/3/layout/HorizontalOrganizationChart"/>
    <dgm:cxn modelId="{2744DD5F-82DA-4339-B9AF-057459086F68}" type="presParOf" srcId="{9F31A58D-5D1C-4626-AA1A-691768DCBFA3}" destId="{C305EDF3-FE86-4F36-9060-1B600CACBD32}" srcOrd="6" destOrd="0" presId="urn:microsoft.com/office/officeart/2009/3/layout/HorizontalOrganizationChart"/>
    <dgm:cxn modelId="{04844FE4-7772-4BC7-9CB7-FC1024C22F90}" type="presParOf" srcId="{9F31A58D-5D1C-4626-AA1A-691768DCBFA3}" destId="{4CF722FC-2D42-446D-8DF8-E7785518057F}" srcOrd="7" destOrd="0" presId="urn:microsoft.com/office/officeart/2009/3/layout/HorizontalOrganizationChart"/>
    <dgm:cxn modelId="{5B10B3C7-C3B9-441B-97E2-6F650A0731AA}" type="presParOf" srcId="{4CF722FC-2D42-446D-8DF8-E7785518057F}" destId="{1389A5DE-A2CA-4095-A6BC-681ED6C34F62}" srcOrd="0" destOrd="0" presId="urn:microsoft.com/office/officeart/2009/3/layout/HorizontalOrganizationChart"/>
    <dgm:cxn modelId="{FB3D7917-6154-43AD-BC74-A617776A9057}" type="presParOf" srcId="{1389A5DE-A2CA-4095-A6BC-681ED6C34F62}" destId="{634C1061-FEFC-4C51-B8B8-37EA7387C855}" srcOrd="0" destOrd="0" presId="urn:microsoft.com/office/officeart/2009/3/layout/HorizontalOrganizationChart"/>
    <dgm:cxn modelId="{C346D738-4908-4032-BAD1-DEEE6FC60B63}" type="presParOf" srcId="{1389A5DE-A2CA-4095-A6BC-681ED6C34F62}" destId="{26023BB0-E995-471E-A89B-CD65C85A9118}" srcOrd="1" destOrd="0" presId="urn:microsoft.com/office/officeart/2009/3/layout/HorizontalOrganizationChart"/>
    <dgm:cxn modelId="{A74FB0B3-AA13-4C68-8EFB-8A5A2530657D}" type="presParOf" srcId="{4CF722FC-2D42-446D-8DF8-E7785518057F}" destId="{0192EECC-4674-4B69-8FE2-2E9E869A45AD}" srcOrd="1" destOrd="0" presId="urn:microsoft.com/office/officeart/2009/3/layout/HorizontalOrganizationChart"/>
    <dgm:cxn modelId="{77DFFA27-FEA6-4843-A5A1-B37F920E6720}" type="presParOf" srcId="{0192EECC-4674-4B69-8FE2-2E9E869A45AD}" destId="{3B006BD1-A907-4931-8FBD-40A5C8764AB7}" srcOrd="0" destOrd="0" presId="urn:microsoft.com/office/officeart/2009/3/layout/HorizontalOrganizationChart"/>
    <dgm:cxn modelId="{2B4EA6F3-14C0-406E-BAE8-777ED6C69460}" type="presParOf" srcId="{0192EECC-4674-4B69-8FE2-2E9E869A45AD}" destId="{DA6BA6A6-47B8-47F9-8642-FF7FD7817961}" srcOrd="1" destOrd="0" presId="urn:microsoft.com/office/officeart/2009/3/layout/HorizontalOrganizationChart"/>
    <dgm:cxn modelId="{A1499823-338D-4148-857A-917A66FF675C}" type="presParOf" srcId="{DA6BA6A6-47B8-47F9-8642-FF7FD7817961}" destId="{3D275048-AA68-41C2-AAAD-25BD8F9C358C}" srcOrd="0" destOrd="0" presId="urn:microsoft.com/office/officeart/2009/3/layout/HorizontalOrganizationChart"/>
    <dgm:cxn modelId="{C42ABF92-0B03-4180-AD2A-65E209DB7E2F}" type="presParOf" srcId="{3D275048-AA68-41C2-AAAD-25BD8F9C358C}" destId="{3622B2A8-139D-4FA5-A1EF-8766EE3EF365}" srcOrd="0" destOrd="0" presId="urn:microsoft.com/office/officeart/2009/3/layout/HorizontalOrganizationChart"/>
    <dgm:cxn modelId="{16A436C6-04D2-4E29-8CFF-BE6AD6918E2D}" type="presParOf" srcId="{3D275048-AA68-41C2-AAAD-25BD8F9C358C}" destId="{AA8DDCCB-406D-4EE4-BD5B-4BAF3DC6368E}" srcOrd="1" destOrd="0" presId="urn:microsoft.com/office/officeart/2009/3/layout/HorizontalOrganizationChart"/>
    <dgm:cxn modelId="{8A2F4F04-BF23-4AC3-8F6F-6ACF8B46FCB4}" type="presParOf" srcId="{DA6BA6A6-47B8-47F9-8642-FF7FD7817961}" destId="{5BBB73B6-FAA4-4704-8AF7-6B87C4D05CE2}" srcOrd="1" destOrd="0" presId="urn:microsoft.com/office/officeart/2009/3/layout/HorizontalOrganizationChart"/>
    <dgm:cxn modelId="{36055658-C71C-4393-B5DF-49D6C61B5D07}" type="presParOf" srcId="{DA6BA6A6-47B8-47F9-8642-FF7FD7817961}" destId="{C5B3BA9E-58FF-47AC-875B-B8D8602A0D22}" srcOrd="2" destOrd="0" presId="urn:microsoft.com/office/officeart/2009/3/layout/HorizontalOrganizationChart"/>
    <dgm:cxn modelId="{FB52E93B-5CDB-4A33-BE0E-C12FB0E6F0B5}" type="presParOf" srcId="{4CF722FC-2D42-446D-8DF8-E7785518057F}" destId="{C0CC8E5B-6145-45BC-B2C0-176F2A073E04}" srcOrd="2" destOrd="0" presId="urn:microsoft.com/office/officeart/2009/3/layout/HorizontalOrganizationChart"/>
    <dgm:cxn modelId="{04F9744C-D6BF-4D01-BCA1-FBFA64B5769E}" type="presParOf" srcId="{9F31A58D-5D1C-4626-AA1A-691768DCBFA3}" destId="{01462230-E826-4448-A578-96F4E216183D}" srcOrd="8" destOrd="0" presId="urn:microsoft.com/office/officeart/2009/3/layout/HorizontalOrganizationChart"/>
    <dgm:cxn modelId="{9D6DEE69-2292-460E-A74E-481E6F381022}" type="presParOf" srcId="{9F31A58D-5D1C-4626-AA1A-691768DCBFA3}" destId="{BDC23229-B2C4-4E2A-B6C6-02E0D95102B6}" srcOrd="9" destOrd="0" presId="urn:microsoft.com/office/officeart/2009/3/layout/HorizontalOrganizationChart"/>
    <dgm:cxn modelId="{367E38F2-6635-4F94-8219-7A39885D63DA}" type="presParOf" srcId="{BDC23229-B2C4-4E2A-B6C6-02E0D95102B6}" destId="{161BC631-D07A-490B-BF39-832AE17BFFD0}" srcOrd="0" destOrd="0" presId="urn:microsoft.com/office/officeart/2009/3/layout/HorizontalOrganizationChart"/>
    <dgm:cxn modelId="{8ABAC221-7B2A-4FA8-A6CE-838223A2761E}" type="presParOf" srcId="{161BC631-D07A-490B-BF39-832AE17BFFD0}" destId="{A7CB68C7-D77A-4290-9021-3C87B24EFBC2}" srcOrd="0" destOrd="0" presId="urn:microsoft.com/office/officeart/2009/3/layout/HorizontalOrganizationChart"/>
    <dgm:cxn modelId="{FADB14EC-1367-483E-B797-C57663B90229}" type="presParOf" srcId="{161BC631-D07A-490B-BF39-832AE17BFFD0}" destId="{541BAF66-1B6A-433B-A362-AF28B80CD5A7}" srcOrd="1" destOrd="0" presId="urn:microsoft.com/office/officeart/2009/3/layout/HorizontalOrganizationChart"/>
    <dgm:cxn modelId="{369A2F4B-5C6F-41BB-9DF9-CB76874FA8CF}" type="presParOf" srcId="{BDC23229-B2C4-4E2A-B6C6-02E0D95102B6}" destId="{EA1292FD-BEE9-47D0-BDD4-DA2A853B17BE}" srcOrd="1" destOrd="0" presId="urn:microsoft.com/office/officeart/2009/3/layout/HorizontalOrganizationChart"/>
    <dgm:cxn modelId="{F002C9C5-6B1B-4522-9668-98696EC0063E}" type="presParOf" srcId="{EA1292FD-BEE9-47D0-BDD4-DA2A853B17BE}" destId="{ED6C42F3-60EB-4CB6-8025-90A5121D7E06}" srcOrd="0" destOrd="0" presId="urn:microsoft.com/office/officeart/2009/3/layout/HorizontalOrganizationChart"/>
    <dgm:cxn modelId="{FE77DDA7-57D0-492C-8D53-1DD270BD216B}" type="presParOf" srcId="{EA1292FD-BEE9-47D0-BDD4-DA2A853B17BE}" destId="{6BBE62AB-7074-4EB9-A03B-CE71D37F33CF}" srcOrd="1" destOrd="0" presId="urn:microsoft.com/office/officeart/2009/3/layout/HorizontalOrganizationChart"/>
    <dgm:cxn modelId="{90273912-CA4E-4D19-A337-16602E5C9A2F}" type="presParOf" srcId="{6BBE62AB-7074-4EB9-A03B-CE71D37F33CF}" destId="{426D062C-2A1A-46B4-9DDB-41CD6CD231C0}" srcOrd="0" destOrd="0" presId="urn:microsoft.com/office/officeart/2009/3/layout/HorizontalOrganizationChart"/>
    <dgm:cxn modelId="{D49DA135-120B-492F-82D6-22B75A407833}" type="presParOf" srcId="{426D062C-2A1A-46B4-9DDB-41CD6CD231C0}" destId="{DA3138EE-7A13-43ED-9316-C22D967764D9}" srcOrd="0" destOrd="0" presId="urn:microsoft.com/office/officeart/2009/3/layout/HorizontalOrganizationChart"/>
    <dgm:cxn modelId="{82917FAC-B4C2-4D75-AB94-9669B0AF1B24}" type="presParOf" srcId="{426D062C-2A1A-46B4-9DDB-41CD6CD231C0}" destId="{113BEFEE-EF07-449E-BEF2-AA565BA329CB}" srcOrd="1" destOrd="0" presId="urn:microsoft.com/office/officeart/2009/3/layout/HorizontalOrganizationChart"/>
    <dgm:cxn modelId="{7DF23AC1-83EE-4A42-B4A1-BD47045B499E}" type="presParOf" srcId="{6BBE62AB-7074-4EB9-A03B-CE71D37F33CF}" destId="{A479E0A0-9279-49B3-A9E0-57C61A10ED8D}" srcOrd="1" destOrd="0" presId="urn:microsoft.com/office/officeart/2009/3/layout/HorizontalOrganizationChart"/>
    <dgm:cxn modelId="{02EC9F4C-0A61-4718-98F9-81CFA2E68BFC}" type="presParOf" srcId="{6BBE62AB-7074-4EB9-A03B-CE71D37F33CF}" destId="{BB2294A3-C70B-4ADF-9184-FF4D27BFD2C0}" srcOrd="2" destOrd="0" presId="urn:microsoft.com/office/officeart/2009/3/layout/HorizontalOrganizationChart"/>
    <dgm:cxn modelId="{767A533A-4704-4A6A-B579-E2A3FEFC4F3D}" type="presParOf" srcId="{BDC23229-B2C4-4E2A-B6C6-02E0D95102B6}" destId="{92CDC309-FBAF-4266-8084-441D0C4E304F}" srcOrd="2" destOrd="0" presId="urn:microsoft.com/office/officeart/2009/3/layout/HorizontalOrganizationChart"/>
    <dgm:cxn modelId="{BC888483-8732-44C9-B76A-F2774C05CC71}" type="presParOf" srcId="{BD6BA1C1-C2E7-4791-BE5C-5A62BD08BCB5}" destId="{C11A1072-6BD8-469D-8D13-63CF7924A860}" srcOrd="2" destOrd="0" presId="urn:microsoft.com/office/officeart/2009/3/layout/HorizontalOrganizationChart"/>
    <dgm:cxn modelId="{AB0EB6A6-190C-4592-B240-756133D7893E}" type="presParOf" srcId="{C11A1072-6BD8-469D-8D13-63CF7924A860}" destId="{41C9F4BC-CB3A-4C8B-8B88-5024FDC1BB9D}" srcOrd="0" destOrd="0" presId="urn:microsoft.com/office/officeart/2009/3/layout/HorizontalOrganizationChart"/>
    <dgm:cxn modelId="{E357B725-0A50-4A0C-A3FF-F9AEB5D047E7}" type="presParOf" srcId="{C11A1072-6BD8-469D-8D13-63CF7924A860}" destId="{8E094B9F-47F7-4328-8AFF-C0DD0FD7F0FA}" srcOrd="1" destOrd="0" presId="urn:microsoft.com/office/officeart/2009/3/layout/HorizontalOrganizationChart"/>
    <dgm:cxn modelId="{3EF30804-0A59-4539-9254-D6E416E07E66}" type="presParOf" srcId="{8E094B9F-47F7-4328-8AFF-C0DD0FD7F0FA}" destId="{64432B42-3C1E-439F-9042-73F3049238A0}" srcOrd="0" destOrd="0" presId="urn:microsoft.com/office/officeart/2009/3/layout/HorizontalOrganizationChart"/>
    <dgm:cxn modelId="{B243619F-268A-4259-924A-48B98B802EA3}" type="presParOf" srcId="{64432B42-3C1E-439F-9042-73F3049238A0}" destId="{31284E91-C7B0-4E2C-9324-044CB9CDBC0A}" srcOrd="0" destOrd="0" presId="urn:microsoft.com/office/officeart/2009/3/layout/HorizontalOrganizationChart"/>
    <dgm:cxn modelId="{F95229C4-C517-4CBE-85B1-553FD7DE25EB}" type="presParOf" srcId="{64432B42-3C1E-439F-9042-73F3049238A0}" destId="{EB93ABB8-6CD6-4745-98B0-BD033B8CEC92}" srcOrd="1" destOrd="0" presId="urn:microsoft.com/office/officeart/2009/3/layout/HorizontalOrganizationChart"/>
    <dgm:cxn modelId="{AB232CC6-0B70-48B0-90F7-237BA83D3FE6}" type="presParOf" srcId="{8E094B9F-47F7-4328-8AFF-C0DD0FD7F0FA}" destId="{2B7D44A6-0FC7-463B-99CE-1DB933960E30}" srcOrd="1" destOrd="0" presId="urn:microsoft.com/office/officeart/2009/3/layout/HorizontalOrganizationChart"/>
    <dgm:cxn modelId="{D0572483-9DA8-48DB-961B-02F3FEBAC41C}" type="presParOf" srcId="{8E094B9F-47F7-4328-8AFF-C0DD0FD7F0FA}" destId="{33EAE8DF-E4E9-4500-858A-3FAA1E34DC75}"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588239-006F-4F4F-96A5-6AC1691674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EC37FE-D23F-41B7-A097-368063C8CC01}">
      <dgm:prSet phldrT="[Text]" custT="1"/>
      <dgm:spPr/>
      <dgm:t>
        <a:bodyPr/>
        <a:lstStyle/>
        <a:p>
          <a:r>
            <a:rPr lang="en-US" sz="1400" dirty="0">
              <a:latin typeface="Univers" panose="020B0503020202020204" pitchFamily="34" charset="0"/>
            </a:rPr>
            <a:t>Groundwater</a:t>
          </a:r>
          <a:endParaRPr lang="en-US" sz="1400" dirty="0"/>
        </a:p>
      </dgm:t>
    </dgm:pt>
    <dgm:pt modelId="{74978528-07F2-4B23-BE58-CDB67889A493}" type="parTrans" cxnId="{159A145C-B142-4B27-B270-2D53A71FE7D7}">
      <dgm:prSet/>
      <dgm:spPr/>
      <dgm:t>
        <a:bodyPr/>
        <a:lstStyle/>
        <a:p>
          <a:endParaRPr lang="en-US" sz="1400"/>
        </a:p>
      </dgm:t>
    </dgm:pt>
    <dgm:pt modelId="{B252C23A-DDDA-4154-9AED-F8B516D0BC22}" type="sibTrans" cxnId="{159A145C-B142-4B27-B270-2D53A71FE7D7}">
      <dgm:prSet/>
      <dgm:spPr/>
      <dgm:t>
        <a:bodyPr/>
        <a:lstStyle/>
        <a:p>
          <a:endParaRPr lang="en-US" sz="1400"/>
        </a:p>
      </dgm:t>
    </dgm:pt>
    <dgm:pt modelId="{1A0AFAE5-FCBA-485D-90B4-ED59DA5D5E21}">
      <dgm:prSet phldrT="[Text]" custT="1"/>
      <dgm:spPr/>
      <dgm:t>
        <a:bodyPr/>
        <a:lstStyle/>
        <a:p>
          <a:r>
            <a:rPr lang="en-US" sz="1400" dirty="0">
              <a:latin typeface="Univers" panose="020B0503020202020204" pitchFamily="34" charset="0"/>
            </a:rPr>
            <a:t>about 9 percent, 114 of 1,333</a:t>
          </a:r>
          <a:endParaRPr lang="en-US" sz="1400" dirty="0"/>
        </a:p>
      </dgm:t>
    </dgm:pt>
    <dgm:pt modelId="{90022582-8EE0-4E26-97A2-617495D3713F}" type="parTrans" cxnId="{00C4EA41-B378-4B2F-93D1-48766752FE27}">
      <dgm:prSet/>
      <dgm:spPr/>
      <dgm:t>
        <a:bodyPr/>
        <a:lstStyle/>
        <a:p>
          <a:endParaRPr lang="en-US" sz="1400"/>
        </a:p>
      </dgm:t>
    </dgm:pt>
    <dgm:pt modelId="{EDBDDC0E-9D4D-45AD-A33E-E69A5A8BF3F5}" type="sibTrans" cxnId="{00C4EA41-B378-4B2F-93D1-48766752FE27}">
      <dgm:prSet/>
      <dgm:spPr/>
      <dgm:t>
        <a:bodyPr/>
        <a:lstStyle/>
        <a:p>
          <a:endParaRPr lang="en-US" sz="1400"/>
        </a:p>
      </dgm:t>
    </dgm:pt>
    <dgm:pt modelId="{3DDBE9F5-882F-4604-920D-F7D1B00292AE}">
      <dgm:prSet phldrT="[Text]" custT="1"/>
      <dgm:spPr/>
      <dgm:t>
        <a:bodyPr/>
        <a:lstStyle/>
        <a:p>
          <a:r>
            <a:rPr lang="en-US" sz="1400" dirty="0">
              <a:latin typeface="Univers" panose="020B0503020202020204" pitchFamily="34" charset="0"/>
            </a:rPr>
            <a:t>Surface water </a:t>
          </a:r>
          <a:endParaRPr lang="en-US" sz="1400" dirty="0"/>
        </a:p>
      </dgm:t>
    </dgm:pt>
    <dgm:pt modelId="{044CE6AB-47B1-4BF1-834F-4451F92544DF}" type="parTrans" cxnId="{722DA5B2-52C9-40E1-9912-2F0466CD848C}">
      <dgm:prSet/>
      <dgm:spPr/>
      <dgm:t>
        <a:bodyPr/>
        <a:lstStyle/>
        <a:p>
          <a:endParaRPr lang="en-US" sz="1400"/>
        </a:p>
      </dgm:t>
    </dgm:pt>
    <dgm:pt modelId="{367911D4-0536-4502-A3A6-738141E42764}" type="sibTrans" cxnId="{722DA5B2-52C9-40E1-9912-2F0466CD848C}">
      <dgm:prSet/>
      <dgm:spPr/>
      <dgm:t>
        <a:bodyPr/>
        <a:lstStyle/>
        <a:p>
          <a:endParaRPr lang="en-US" sz="1400"/>
        </a:p>
      </dgm:t>
    </dgm:pt>
    <dgm:pt modelId="{66E21993-90EA-4F24-89F8-FABC6585B28E}">
      <dgm:prSet phldrT="[Text]" custT="1"/>
      <dgm:spPr/>
      <dgm:t>
        <a:bodyPr/>
        <a:lstStyle/>
        <a:p>
          <a:r>
            <a:rPr lang="en-US" sz="1400" dirty="0">
              <a:latin typeface="Univers" panose="020B0503020202020204" pitchFamily="34" charset="0"/>
            </a:rPr>
            <a:t>about 35 percent, 30 of 85</a:t>
          </a:r>
          <a:endParaRPr lang="en-US" sz="1400" dirty="0"/>
        </a:p>
      </dgm:t>
    </dgm:pt>
    <dgm:pt modelId="{842FE9CA-4D1A-41FF-8342-6CDA9C10B281}" type="parTrans" cxnId="{50D25890-E649-47C9-B8FB-4C04369316CA}">
      <dgm:prSet/>
      <dgm:spPr/>
      <dgm:t>
        <a:bodyPr/>
        <a:lstStyle/>
        <a:p>
          <a:endParaRPr lang="en-US" sz="1400"/>
        </a:p>
      </dgm:t>
    </dgm:pt>
    <dgm:pt modelId="{0537CAC6-51AD-4455-A564-1FD526263712}" type="sibTrans" cxnId="{50D25890-E649-47C9-B8FB-4C04369316CA}">
      <dgm:prSet/>
      <dgm:spPr/>
      <dgm:t>
        <a:bodyPr/>
        <a:lstStyle/>
        <a:p>
          <a:endParaRPr lang="en-US" sz="1400"/>
        </a:p>
      </dgm:t>
    </dgm:pt>
    <dgm:pt modelId="{15D4B7D1-A7AC-49A6-AEA6-192D98C0F76D}">
      <dgm:prSet phldrT="[Text]" custT="1"/>
      <dgm:spPr/>
      <dgm:t>
        <a:bodyPr/>
        <a:lstStyle/>
        <a:p>
          <a:r>
            <a:rPr lang="en-US" sz="1400" dirty="0">
              <a:latin typeface="Univers" panose="020B0503020202020204" pitchFamily="34" charset="0"/>
            </a:rPr>
            <a:t>2 to 150 ng/L</a:t>
          </a:r>
          <a:endParaRPr lang="en-US" sz="1400" dirty="0"/>
        </a:p>
      </dgm:t>
    </dgm:pt>
    <dgm:pt modelId="{EE2963F7-F9F4-41D6-8F38-363EAA9C0BA9}" type="parTrans" cxnId="{9F91F6ED-FABC-49BE-A06B-95B924C82C25}">
      <dgm:prSet/>
      <dgm:spPr/>
      <dgm:t>
        <a:bodyPr/>
        <a:lstStyle/>
        <a:p>
          <a:endParaRPr lang="en-US" sz="1400"/>
        </a:p>
      </dgm:t>
    </dgm:pt>
    <dgm:pt modelId="{ACA06FB1-1061-478A-AF54-13BF25B21ADA}" type="sibTrans" cxnId="{9F91F6ED-FABC-49BE-A06B-95B924C82C25}">
      <dgm:prSet/>
      <dgm:spPr/>
      <dgm:t>
        <a:bodyPr/>
        <a:lstStyle/>
        <a:p>
          <a:endParaRPr lang="en-US" sz="1400"/>
        </a:p>
      </dgm:t>
    </dgm:pt>
    <dgm:pt modelId="{7531599E-CCE9-478E-9A8B-9FDBAB3A9C33}">
      <dgm:prSet phldrT="[Text]" custT="1"/>
      <dgm:spPr/>
      <dgm:t>
        <a:bodyPr/>
        <a:lstStyle/>
        <a:p>
          <a:r>
            <a:rPr lang="en-US" sz="1400" dirty="0">
              <a:latin typeface="Univers" panose="020B0503020202020204" pitchFamily="34" charset="0"/>
            </a:rPr>
            <a:t>2 to 15 ng/L</a:t>
          </a:r>
          <a:endParaRPr lang="en-US" sz="1400" dirty="0"/>
        </a:p>
      </dgm:t>
    </dgm:pt>
    <dgm:pt modelId="{4E939C74-6EE3-45DE-BF57-B1CD9FF9144A}" type="parTrans" cxnId="{0FDC2DBB-610D-4072-AE68-91DC72DE96D5}">
      <dgm:prSet/>
      <dgm:spPr/>
      <dgm:t>
        <a:bodyPr/>
        <a:lstStyle/>
        <a:p>
          <a:endParaRPr lang="en-US" sz="1400"/>
        </a:p>
      </dgm:t>
    </dgm:pt>
    <dgm:pt modelId="{2AC1B45C-17A0-4ED0-8D6D-1B9BB44329FB}" type="sibTrans" cxnId="{0FDC2DBB-610D-4072-AE68-91DC72DE96D5}">
      <dgm:prSet/>
      <dgm:spPr/>
      <dgm:t>
        <a:bodyPr/>
        <a:lstStyle/>
        <a:p>
          <a:endParaRPr lang="en-US" sz="1400"/>
        </a:p>
      </dgm:t>
    </dgm:pt>
    <dgm:pt modelId="{2814C186-C6F0-485E-B651-0314172CB78C}">
      <dgm:prSet phldrT="[Text]" custT="1"/>
      <dgm:spPr/>
      <dgm:t>
        <a:bodyPr/>
        <a:lstStyle/>
        <a:p>
          <a:r>
            <a:rPr lang="en-US" sz="1400" dirty="0"/>
            <a:t>Mixed</a:t>
          </a:r>
        </a:p>
      </dgm:t>
    </dgm:pt>
    <dgm:pt modelId="{53519501-5C80-4074-BA63-001F46F8D16D}" type="parTrans" cxnId="{A87E5C46-9EC8-4DFA-9435-F85C6FAE2859}">
      <dgm:prSet/>
      <dgm:spPr/>
      <dgm:t>
        <a:bodyPr/>
        <a:lstStyle/>
        <a:p>
          <a:endParaRPr lang="en-US" sz="1400"/>
        </a:p>
      </dgm:t>
    </dgm:pt>
    <dgm:pt modelId="{AD1CE96B-F517-47EC-A32A-33B52C582582}" type="sibTrans" cxnId="{A87E5C46-9EC8-4DFA-9435-F85C6FAE2859}">
      <dgm:prSet/>
      <dgm:spPr/>
      <dgm:t>
        <a:bodyPr/>
        <a:lstStyle/>
        <a:p>
          <a:endParaRPr lang="en-US" sz="1400"/>
        </a:p>
      </dgm:t>
    </dgm:pt>
    <dgm:pt modelId="{9D9C9E99-18FA-45FD-B430-01DB02C60C84}">
      <dgm:prSet phldrT="[Text]" custT="1"/>
      <dgm:spPr/>
      <dgm:t>
        <a:bodyPr/>
        <a:lstStyle/>
        <a:p>
          <a:r>
            <a:rPr lang="en-US" sz="1400" dirty="0">
              <a:latin typeface="Univers" panose="020B0503020202020204" pitchFamily="34" charset="0"/>
            </a:rPr>
            <a:t>2 to 4.2 ng/L</a:t>
          </a:r>
        </a:p>
      </dgm:t>
    </dgm:pt>
    <dgm:pt modelId="{1288CD3B-0F45-48BA-97A6-323FB785E28B}" type="parTrans" cxnId="{FC30570A-B09D-44A7-9384-82DEAE245BD0}">
      <dgm:prSet/>
      <dgm:spPr/>
      <dgm:t>
        <a:bodyPr/>
        <a:lstStyle/>
        <a:p>
          <a:endParaRPr lang="en-US" sz="1400"/>
        </a:p>
      </dgm:t>
    </dgm:pt>
    <dgm:pt modelId="{24B61CE2-B394-40E9-BD54-D781D897BF69}" type="sibTrans" cxnId="{FC30570A-B09D-44A7-9384-82DEAE245BD0}">
      <dgm:prSet/>
      <dgm:spPr/>
      <dgm:t>
        <a:bodyPr/>
        <a:lstStyle/>
        <a:p>
          <a:endParaRPr lang="en-US" sz="1400"/>
        </a:p>
      </dgm:t>
    </dgm:pt>
    <dgm:pt modelId="{07DFA9F3-3C0F-44AC-BE2A-B425538ECEBE}">
      <dgm:prSet phldrT="[Text]" custT="1"/>
      <dgm:spPr/>
      <dgm:t>
        <a:bodyPr/>
        <a:lstStyle/>
        <a:p>
          <a:r>
            <a:rPr lang="en-US" sz="1400" dirty="0">
              <a:latin typeface="Univers" panose="020B0503020202020204" pitchFamily="34" charset="0"/>
            </a:rPr>
            <a:t>50 percent, 5 of 10</a:t>
          </a:r>
          <a:endParaRPr lang="en-US" sz="1400" dirty="0"/>
        </a:p>
      </dgm:t>
    </dgm:pt>
    <dgm:pt modelId="{CF1540FB-822C-4409-9498-4C2688A351B1}" type="parTrans" cxnId="{FA018D40-B713-4106-AEDF-6A537E8B79CE}">
      <dgm:prSet/>
      <dgm:spPr/>
      <dgm:t>
        <a:bodyPr/>
        <a:lstStyle/>
        <a:p>
          <a:endParaRPr lang="en-US" sz="1400"/>
        </a:p>
      </dgm:t>
    </dgm:pt>
    <dgm:pt modelId="{DC884508-880D-4780-B916-70A3100E98AC}" type="sibTrans" cxnId="{FA018D40-B713-4106-AEDF-6A537E8B79CE}">
      <dgm:prSet/>
      <dgm:spPr/>
      <dgm:t>
        <a:bodyPr/>
        <a:lstStyle/>
        <a:p>
          <a:endParaRPr lang="en-US" sz="1400"/>
        </a:p>
      </dgm:t>
    </dgm:pt>
    <dgm:pt modelId="{ECBC22B5-1909-4A06-B1FD-25E6F4BFD52F}" type="pres">
      <dgm:prSet presAssocID="{DB588239-006F-4F4F-96A5-6AC1691674B5}" presName="linear" presStyleCnt="0">
        <dgm:presLayoutVars>
          <dgm:animLvl val="lvl"/>
          <dgm:resizeHandles val="exact"/>
        </dgm:presLayoutVars>
      </dgm:prSet>
      <dgm:spPr/>
    </dgm:pt>
    <dgm:pt modelId="{AC022120-092F-490F-A306-4EB9A1D6C03E}" type="pres">
      <dgm:prSet presAssocID="{94EC37FE-D23F-41B7-A097-368063C8CC01}" presName="parentText" presStyleLbl="node1" presStyleIdx="0" presStyleCnt="3">
        <dgm:presLayoutVars>
          <dgm:chMax val="0"/>
          <dgm:bulletEnabled val="1"/>
        </dgm:presLayoutVars>
      </dgm:prSet>
      <dgm:spPr/>
    </dgm:pt>
    <dgm:pt modelId="{DF6CD578-3916-4A06-B14E-6B63481D7703}" type="pres">
      <dgm:prSet presAssocID="{94EC37FE-D23F-41B7-A097-368063C8CC01}" presName="childText" presStyleLbl="revTx" presStyleIdx="0" presStyleCnt="3">
        <dgm:presLayoutVars>
          <dgm:bulletEnabled val="1"/>
        </dgm:presLayoutVars>
      </dgm:prSet>
      <dgm:spPr/>
    </dgm:pt>
    <dgm:pt modelId="{0AA8D287-C563-4482-A9BA-BCA9795A792E}" type="pres">
      <dgm:prSet presAssocID="{3DDBE9F5-882F-4604-920D-F7D1B00292AE}" presName="parentText" presStyleLbl="node1" presStyleIdx="1" presStyleCnt="3">
        <dgm:presLayoutVars>
          <dgm:chMax val="0"/>
          <dgm:bulletEnabled val="1"/>
        </dgm:presLayoutVars>
      </dgm:prSet>
      <dgm:spPr/>
    </dgm:pt>
    <dgm:pt modelId="{3925D9AC-4356-4877-BECC-DBD2CB143403}" type="pres">
      <dgm:prSet presAssocID="{3DDBE9F5-882F-4604-920D-F7D1B00292AE}" presName="childText" presStyleLbl="revTx" presStyleIdx="1" presStyleCnt="3">
        <dgm:presLayoutVars>
          <dgm:bulletEnabled val="1"/>
        </dgm:presLayoutVars>
      </dgm:prSet>
      <dgm:spPr/>
    </dgm:pt>
    <dgm:pt modelId="{3655C7EB-A39F-4C5F-B377-22DBC24BAC45}" type="pres">
      <dgm:prSet presAssocID="{2814C186-C6F0-485E-B651-0314172CB78C}" presName="parentText" presStyleLbl="node1" presStyleIdx="2" presStyleCnt="3">
        <dgm:presLayoutVars>
          <dgm:chMax val="0"/>
          <dgm:bulletEnabled val="1"/>
        </dgm:presLayoutVars>
      </dgm:prSet>
      <dgm:spPr/>
    </dgm:pt>
    <dgm:pt modelId="{A80E68DA-510A-4BC8-87EA-1EC0B4B4D582}" type="pres">
      <dgm:prSet presAssocID="{2814C186-C6F0-485E-B651-0314172CB78C}" presName="childText" presStyleLbl="revTx" presStyleIdx="2" presStyleCnt="3">
        <dgm:presLayoutVars>
          <dgm:bulletEnabled val="1"/>
        </dgm:presLayoutVars>
      </dgm:prSet>
      <dgm:spPr/>
    </dgm:pt>
  </dgm:ptLst>
  <dgm:cxnLst>
    <dgm:cxn modelId="{FC30570A-B09D-44A7-9384-82DEAE245BD0}" srcId="{2814C186-C6F0-485E-B651-0314172CB78C}" destId="{9D9C9E99-18FA-45FD-B430-01DB02C60C84}" srcOrd="1" destOrd="0" parTransId="{1288CD3B-0F45-48BA-97A6-323FB785E28B}" sibTransId="{24B61CE2-B394-40E9-BD54-D781D897BF69}"/>
    <dgm:cxn modelId="{7F9E3A2B-CA9A-418B-A1C9-6B2D7023814E}" type="presOf" srcId="{9D9C9E99-18FA-45FD-B430-01DB02C60C84}" destId="{A80E68DA-510A-4BC8-87EA-1EC0B4B4D582}" srcOrd="0" destOrd="1" presId="urn:microsoft.com/office/officeart/2005/8/layout/vList2"/>
    <dgm:cxn modelId="{FA018D40-B713-4106-AEDF-6A537E8B79CE}" srcId="{2814C186-C6F0-485E-B651-0314172CB78C}" destId="{07DFA9F3-3C0F-44AC-BE2A-B425538ECEBE}" srcOrd="0" destOrd="0" parTransId="{CF1540FB-822C-4409-9498-4C2688A351B1}" sibTransId="{DC884508-880D-4780-B916-70A3100E98AC}"/>
    <dgm:cxn modelId="{159A145C-B142-4B27-B270-2D53A71FE7D7}" srcId="{DB588239-006F-4F4F-96A5-6AC1691674B5}" destId="{94EC37FE-D23F-41B7-A097-368063C8CC01}" srcOrd="0" destOrd="0" parTransId="{74978528-07F2-4B23-BE58-CDB67889A493}" sibTransId="{B252C23A-DDDA-4154-9AED-F8B516D0BC22}"/>
    <dgm:cxn modelId="{390F9E5D-42C3-4FD9-AD67-1BA03DEA4BB8}" type="presOf" srcId="{DB588239-006F-4F4F-96A5-6AC1691674B5}" destId="{ECBC22B5-1909-4A06-B1FD-25E6F4BFD52F}" srcOrd="0" destOrd="0" presId="urn:microsoft.com/office/officeart/2005/8/layout/vList2"/>
    <dgm:cxn modelId="{00C4EA41-B378-4B2F-93D1-48766752FE27}" srcId="{94EC37FE-D23F-41B7-A097-368063C8CC01}" destId="{1A0AFAE5-FCBA-485D-90B4-ED59DA5D5E21}" srcOrd="0" destOrd="0" parTransId="{90022582-8EE0-4E26-97A2-617495D3713F}" sibTransId="{EDBDDC0E-9D4D-45AD-A33E-E69A5A8BF3F5}"/>
    <dgm:cxn modelId="{A87E5C46-9EC8-4DFA-9435-F85C6FAE2859}" srcId="{DB588239-006F-4F4F-96A5-6AC1691674B5}" destId="{2814C186-C6F0-485E-B651-0314172CB78C}" srcOrd="2" destOrd="0" parTransId="{53519501-5C80-4074-BA63-001F46F8D16D}" sibTransId="{AD1CE96B-F517-47EC-A32A-33B52C582582}"/>
    <dgm:cxn modelId="{0B054A6F-E1B9-40EA-B420-D048D6B2E95B}" type="presOf" srcId="{07DFA9F3-3C0F-44AC-BE2A-B425538ECEBE}" destId="{A80E68DA-510A-4BC8-87EA-1EC0B4B4D582}" srcOrd="0" destOrd="0" presId="urn:microsoft.com/office/officeart/2005/8/layout/vList2"/>
    <dgm:cxn modelId="{807F447F-A7B3-4019-AD38-C7C2FEA133CC}" type="presOf" srcId="{15D4B7D1-A7AC-49A6-AEA6-192D98C0F76D}" destId="{DF6CD578-3916-4A06-B14E-6B63481D7703}" srcOrd="0" destOrd="1" presId="urn:microsoft.com/office/officeart/2005/8/layout/vList2"/>
    <dgm:cxn modelId="{50D25890-E649-47C9-B8FB-4C04369316CA}" srcId="{3DDBE9F5-882F-4604-920D-F7D1B00292AE}" destId="{66E21993-90EA-4F24-89F8-FABC6585B28E}" srcOrd="0" destOrd="0" parTransId="{842FE9CA-4D1A-41FF-8342-6CDA9C10B281}" sibTransId="{0537CAC6-51AD-4455-A564-1FD526263712}"/>
    <dgm:cxn modelId="{722DA5B2-52C9-40E1-9912-2F0466CD848C}" srcId="{DB588239-006F-4F4F-96A5-6AC1691674B5}" destId="{3DDBE9F5-882F-4604-920D-F7D1B00292AE}" srcOrd="1" destOrd="0" parTransId="{044CE6AB-47B1-4BF1-834F-4451F92544DF}" sibTransId="{367911D4-0536-4502-A3A6-738141E42764}"/>
    <dgm:cxn modelId="{0FDC2DBB-610D-4072-AE68-91DC72DE96D5}" srcId="{3DDBE9F5-882F-4604-920D-F7D1B00292AE}" destId="{7531599E-CCE9-478E-9A8B-9FDBAB3A9C33}" srcOrd="1" destOrd="0" parTransId="{4E939C74-6EE3-45DE-BF57-B1CD9FF9144A}" sibTransId="{2AC1B45C-17A0-4ED0-8D6D-1B9BB44329FB}"/>
    <dgm:cxn modelId="{9E5A88DA-B7D2-423A-995D-12D2C269A23F}" type="presOf" srcId="{66E21993-90EA-4F24-89F8-FABC6585B28E}" destId="{3925D9AC-4356-4877-BECC-DBD2CB143403}" srcOrd="0" destOrd="0" presId="urn:microsoft.com/office/officeart/2005/8/layout/vList2"/>
    <dgm:cxn modelId="{216F6CE2-65F3-4EE3-BA4B-717530A92436}" type="presOf" srcId="{1A0AFAE5-FCBA-485D-90B4-ED59DA5D5E21}" destId="{DF6CD578-3916-4A06-B14E-6B63481D7703}" srcOrd="0" destOrd="0" presId="urn:microsoft.com/office/officeart/2005/8/layout/vList2"/>
    <dgm:cxn modelId="{D97373EA-4CDD-4D22-8EDE-70E5F2F106A2}" type="presOf" srcId="{3DDBE9F5-882F-4604-920D-F7D1B00292AE}" destId="{0AA8D287-C563-4482-A9BA-BCA9795A792E}" srcOrd="0" destOrd="0" presId="urn:microsoft.com/office/officeart/2005/8/layout/vList2"/>
    <dgm:cxn modelId="{9F91F6ED-FABC-49BE-A06B-95B924C82C25}" srcId="{94EC37FE-D23F-41B7-A097-368063C8CC01}" destId="{15D4B7D1-A7AC-49A6-AEA6-192D98C0F76D}" srcOrd="1" destOrd="0" parTransId="{EE2963F7-F9F4-41D6-8F38-363EAA9C0BA9}" sibTransId="{ACA06FB1-1061-478A-AF54-13BF25B21ADA}"/>
    <dgm:cxn modelId="{C58F4FF5-AF82-4896-8D7A-DA38F0102169}" type="presOf" srcId="{2814C186-C6F0-485E-B651-0314172CB78C}" destId="{3655C7EB-A39F-4C5F-B377-22DBC24BAC45}" srcOrd="0" destOrd="0" presId="urn:microsoft.com/office/officeart/2005/8/layout/vList2"/>
    <dgm:cxn modelId="{44C63CFD-67CF-4C29-8589-A55440541AC3}" type="presOf" srcId="{7531599E-CCE9-478E-9A8B-9FDBAB3A9C33}" destId="{3925D9AC-4356-4877-BECC-DBD2CB143403}" srcOrd="0" destOrd="1" presId="urn:microsoft.com/office/officeart/2005/8/layout/vList2"/>
    <dgm:cxn modelId="{1D9852FF-465D-45A5-B554-E7814A81555A}" type="presOf" srcId="{94EC37FE-D23F-41B7-A097-368063C8CC01}" destId="{AC022120-092F-490F-A306-4EB9A1D6C03E}" srcOrd="0" destOrd="0" presId="urn:microsoft.com/office/officeart/2005/8/layout/vList2"/>
    <dgm:cxn modelId="{A95726CC-F588-45BC-8F41-155861CB3937}" type="presParOf" srcId="{ECBC22B5-1909-4A06-B1FD-25E6F4BFD52F}" destId="{AC022120-092F-490F-A306-4EB9A1D6C03E}" srcOrd="0" destOrd="0" presId="urn:microsoft.com/office/officeart/2005/8/layout/vList2"/>
    <dgm:cxn modelId="{6B9A17B9-30F6-423F-AAFE-FF8B2C98353A}" type="presParOf" srcId="{ECBC22B5-1909-4A06-B1FD-25E6F4BFD52F}" destId="{DF6CD578-3916-4A06-B14E-6B63481D7703}" srcOrd="1" destOrd="0" presId="urn:microsoft.com/office/officeart/2005/8/layout/vList2"/>
    <dgm:cxn modelId="{421E2D00-D6D0-4792-8A19-FFBF81727BF3}" type="presParOf" srcId="{ECBC22B5-1909-4A06-B1FD-25E6F4BFD52F}" destId="{0AA8D287-C563-4482-A9BA-BCA9795A792E}" srcOrd="2" destOrd="0" presId="urn:microsoft.com/office/officeart/2005/8/layout/vList2"/>
    <dgm:cxn modelId="{C1BE300B-282A-4ED1-B64C-5F23E89CD665}" type="presParOf" srcId="{ECBC22B5-1909-4A06-B1FD-25E6F4BFD52F}" destId="{3925D9AC-4356-4877-BECC-DBD2CB143403}" srcOrd="3" destOrd="0" presId="urn:microsoft.com/office/officeart/2005/8/layout/vList2"/>
    <dgm:cxn modelId="{E6D851B9-7AD1-4815-A5DB-CF880406D172}" type="presParOf" srcId="{ECBC22B5-1909-4A06-B1FD-25E6F4BFD52F}" destId="{3655C7EB-A39F-4C5F-B377-22DBC24BAC45}" srcOrd="4" destOrd="0" presId="urn:microsoft.com/office/officeart/2005/8/layout/vList2"/>
    <dgm:cxn modelId="{0EC66F54-B07C-4C61-ABBF-595C3262D2E1}" type="presParOf" srcId="{ECBC22B5-1909-4A06-B1FD-25E6F4BFD52F}" destId="{A80E68DA-510A-4BC8-87EA-1EC0B4B4D58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4A64C-1E51-41AE-8780-955CC6592868}">
      <dsp:nvSpPr>
        <dsp:cNvPr id="0" name=""/>
        <dsp:cNvSpPr/>
      </dsp:nvSpPr>
      <dsp:spPr>
        <a:xfrm>
          <a:off x="615639" y="1529"/>
          <a:ext cx="3797920" cy="112952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Univers" panose="020B0503020202020204" pitchFamily="34" charset="0"/>
            </a:rPr>
            <a:t>Several studies associate PFAS exposure with:</a:t>
          </a:r>
          <a:endParaRPr lang="en-US" sz="2300" kern="1200" dirty="0"/>
        </a:p>
      </dsp:txBody>
      <dsp:txXfrm>
        <a:off x="648722" y="34612"/>
        <a:ext cx="3731754" cy="1063359"/>
      </dsp:txXfrm>
    </dsp:sp>
    <dsp:sp modelId="{B559EBF4-CF3B-46F3-A88B-A1290884EED5}">
      <dsp:nvSpPr>
        <dsp:cNvPr id="0" name=""/>
        <dsp:cNvSpPr/>
      </dsp:nvSpPr>
      <dsp:spPr>
        <a:xfrm>
          <a:off x="641688" y="1160919"/>
          <a:ext cx="2437030" cy="112952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Univers" panose="020B0503020202020204" pitchFamily="34" charset="0"/>
            </a:rPr>
            <a:t>Preeclampsia</a:t>
          </a:r>
        </a:p>
        <a:p>
          <a:pPr marL="0" lvl="0" indent="0" algn="ctr" defTabSz="622300">
            <a:lnSpc>
              <a:spcPct val="90000"/>
            </a:lnSpc>
            <a:spcBef>
              <a:spcPct val="0"/>
            </a:spcBef>
            <a:spcAft>
              <a:spcPct val="35000"/>
            </a:spcAft>
            <a:buNone/>
          </a:pPr>
          <a:r>
            <a:rPr lang="en-US" sz="1400" kern="1200" dirty="0">
              <a:latin typeface="Univers" panose="020B0503020202020204" pitchFamily="34" charset="0"/>
            </a:rPr>
            <a:t>Reproductive and developmental effects</a:t>
          </a:r>
        </a:p>
        <a:p>
          <a:pPr marL="0" lvl="0" indent="0" algn="ctr" defTabSz="622300">
            <a:lnSpc>
              <a:spcPct val="90000"/>
            </a:lnSpc>
            <a:spcBef>
              <a:spcPct val="0"/>
            </a:spcBef>
            <a:spcAft>
              <a:spcPct val="35000"/>
            </a:spcAft>
            <a:buNone/>
          </a:pPr>
          <a:r>
            <a:rPr lang="en-US" sz="1400" kern="1200" dirty="0">
              <a:latin typeface="Univers" panose="020B0503020202020204" pitchFamily="34" charset="0"/>
            </a:rPr>
            <a:t>Testicular cancer </a:t>
          </a:r>
          <a:endParaRPr lang="en-US" sz="1400" kern="1200" dirty="0"/>
        </a:p>
      </dsp:txBody>
      <dsp:txXfrm>
        <a:off x="674771" y="1194002"/>
        <a:ext cx="2370864" cy="1063359"/>
      </dsp:txXfrm>
    </dsp:sp>
    <dsp:sp modelId="{29659A8E-F621-4470-AA9A-414D179D06BC}">
      <dsp:nvSpPr>
        <dsp:cNvPr id="0" name=""/>
        <dsp:cNvSpPr/>
      </dsp:nvSpPr>
      <dsp:spPr>
        <a:xfrm>
          <a:off x="616115" y="2363700"/>
          <a:ext cx="1193452" cy="112952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Thyroid disorders</a:t>
          </a:r>
        </a:p>
      </dsp:txBody>
      <dsp:txXfrm>
        <a:off x="649198" y="2396783"/>
        <a:ext cx="1127286" cy="1063359"/>
      </dsp:txXfrm>
    </dsp:sp>
    <dsp:sp modelId="{A662933A-C0E5-47ED-8D9B-E81C153AEB2A}">
      <dsp:nvSpPr>
        <dsp:cNvPr id="0" name=""/>
        <dsp:cNvSpPr/>
      </dsp:nvSpPr>
      <dsp:spPr>
        <a:xfrm>
          <a:off x="1981007" y="2363688"/>
          <a:ext cx="1193452" cy="112952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Kidney cancer</a:t>
          </a:r>
        </a:p>
      </dsp:txBody>
      <dsp:txXfrm>
        <a:off x="2014090" y="2396771"/>
        <a:ext cx="1127286" cy="1063359"/>
      </dsp:txXfrm>
    </dsp:sp>
    <dsp:sp modelId="{8EE5AA89-5606-4D83-BA98-7B2164C39224}">
      <dsp:nvSpPr>
        <dsp:cNvPr id="0" name=""/>
        <dsp:cNvSpPr/>
      </dsp:nvSpPr>
      <dsp:spPr>
        <a:xfrm>
          <a:off x="3249289" y="1157081"/>
          <a:ext cx="1193452" cy="112952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Univers" panose="020B0503020202020204" pitchFamily="34" charset="0"/>
            </a:rPr>
            <a:t>Reduced immune function</a:t>
          </a:r>
          <a:endParaRPr lang="en-US" sz="1400" kern="1200" dirty="0"/>
        </a:p>
      </dsp:txBody>
      <dsp:txXfrm>
        <a:off x="3282372" y="1190164"/>
        <a:ext cx="1127286" cy="1063359"/>
      </dsp:txXfrm>
    </dsp:sp>
    <dsp:sp modelId="{20B2273A-F709-4CA3-BE2E-5BB46544BA25}">
      <dsp:nvSpPr>
        <dsp:cNvPr id="0" name=""/>
        <dsp:cNvSpPr/>
      </dsp:nvSpPr>
      <dsp:spPr>
        <a:xfrm>
          <a:off x="3262823" y="2350255"/>
          <a:ext cx="1193452" cy="112952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Liver disease</a:t>
          </a:r>
        </a:p>
      </dsp:txBody>
      <dsp:txXfrm>
        <a:off x="3295906" y="2383338"/>
        <a:ext cx="1127286" cy="1063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92B90-86C2-402F-8B0A-2AEABDC3FF2E}">
      <dsp:nvSpPr>
        <dsp:cNvPr id="0" name=""/>
        <dsp:cNvSpPr/>
      </dsp:nvSpPr>
      <dsp:spPr>
        <a:xfrm rot="16200000">
          <a:off x="-1008989" y="1009489"/>
          <a:ext cx="3318387" cy="1299408"/>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99769"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Univers" panose="020B0503020202020204" pitchFamily="34" charset="0"/>
            </a:rPr>
            <a:t>Confirmed animal carcinogen at parts per trillion (ppt) level</a:t>
          </a:r>
        </a:p>
      </dsp:txBody>
      <dsp:txXfrm rot="5400000">
        <a:off x="500" y="663677"/>
        <a:ext cx="1299408" cy="1991033"/>
      </dsp:txXfrm>
    </dsp:sp>
    <dsp:sp modelId="{5B3C2430-991E-4F2E-82BF-DFD62C76AB7C}">
      <dsp:nvSpPr>
        <dsp:cNvPr id="0" name=""/>
        <dsp:cNvSpPr/>
      </dsp:nvSpPr>
      <dsp:spPr>
        <a:xfrm rot="16200000">
          <a:off x="387873" y="1009489"/>
          <a:ext cx="3318387" cy="1299408"/>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99769"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Univers" panose="020B0503020202020204" pitchFamily="34" charset="0"/>
            </a:rPr>
            <a:t>ppt is equivalent to 1 ounce in 7.5 billion gallons of water</a:t>
          </a:r>
          <a:endParaRPr lang="en-US" sz="1600" kern="1200" dirty="0"/>
        </a:p>
      </dsp:txBody>
      <dsp:txXfrm rot="5400000">
        <a:off x="1397362" y="663677"/>
        <a:ext cx="1299408" cy="1991033"/>
      </dsp:txXfrm>
    </dsp:sp>
    <dsp:sp modelId="{5B88850A-7F13-49AE-BDF1-24B5C779A229}">
      <dsp:nvSpPr>
        <dsp:cNvPr id="0" name=""/>
        <dsp:cNvSpPr/>
      </dsp:nvSpPr>
      <dsp:spPr>
        <a:xfrm rot="16200000">
          <a:off x="1784737" y="1009489"/>
          <a:ext cx="3318387" cy="1299408"/>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99769"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Univers" panose="020B0503020202020204" pitchFamily="34" charset="0"/>
            </a:rPr>
            <a:t>In blood of general human and wildlife population and also detected in breastmilk</a:t>
          </a:r>
          <a:endParaRPr lang="en-US" sz="1600" kern="1200" dirty="0"/>
        </a:p>
      </dsp:txBody>
      <dsp:txXfrm rot="5400000">
        <a:off x="2794226" y="663677"/>
        <a:ext cx="1299408" cy="19910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B6DE3-21B2-415E-8A14-D81B9997198B}">
      <dsp:nvSpPr>
        <dsp:cNvPr id="0" name=""/>
        <dsp:cNvSpPr/>
      </dsp:nvSpPr>
      <dsp:spPr>
        <a:xfrm>
          <a:off x="42" y="6897"/>
          <a:ext cx="4059212" cy="146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Univers" panose="020B0503020202020204" pitchFamily="34" charset="0"/>
            </a:rPr>
            <a:t>Existing Technologies</a:t>
          </a:r>
        </a:p>
      </dsp:txBody>
      <dsp:txXfrm>
        <a:off x="42" y="6897"/>
        <a:ext cx="4059212" cy="1468800"/>
      </dsp:txXfrm>
    </dsp:sp>
    <dsp:sp modelId="{F133770A-1558-4D02-B1EF-E093BDC98E84}">
      <dsp:nvSpPr>
        <dsp:cNvPr id="0" name=""/>
        <dsp:cNvSpPr/>
      </dsp:nvSpPr>
      <dsp:spPr>
        <a:xfrm>
          <a:off x="1" y="1482596"/>
          <a:ext cx="4059212" cy="22399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Univers" panose="020B0503020202020204" pitchFamily="34" charset="0"/>
            </a:rPr>
            <a:t>Absorbents (activated carbon, resins)</a:t>
          </a:r>
        </a:p>
        <a:p>
          <a:pPr marL="114300" lvl="1" indent="-114300" algn="l" defTabSz="533400">
            <a:lnSpc>
              <a:spcPct val="90000"/>
            </a:lnSpc>
            <a:spcBef>
              <a:spcPct val="0"/>
            </a:spcBef>
            <a:spcAft>
              <a:spcPct val="15000"/>
            </a:spcAft>
            <a:buChar char="•"/>
          </a:pPr>
          <a:r>
            <a:rPr lang="en-US" sz="1200" kern="1200" dirty="0">
              <a:latin typeface="Univers" panose="020B0503020202020204" pitchFamily="34" charset="0"/>
            </a:rPr>
            <a:t>Incineration</a:t>
          </a:r>
        </a:p>
        <a:p>
          <a:pPr marL="114300" lvl="1" indent="-114300" algn="l" defTabSz="533400">
            <a:lnSpc>
              <a:spcPct val="90000"/>
            </a:lnSpc>
            <a:spcBef>
              <a:spcPct val="0"/>
            </a:spcBef>
            <a:spcAft>
              <a:spcPct val="15000"/>
            </a:spcAft>
            <a:buChar char="•"/>
          </a:pPr>
          <a:r>
            <a:rPr lang="en-US" sz="1200" kern="1200">
              <a:latin typeface="Univers" panose="020B0503020202020204" pitchFamily="34" charset="0"/>
            </a:rPr>
            <a:t>Ultrasonication</a:t>
          </a:r>
          <a:endParaRPr lang="en-US" sz="1200" kern="1200" dirty="0">
            <a:latin typeface="Univers" panose="020B0503020202020204" pitchFamily="34" charset="0"/>
          </a:endParaRPr>
        </a:p>
        <a:p>
          <a:pPr marL="114300" lvl="1" indent="-114300" algn="l" defTabSz="533400">
            <a:lnSpc>
              <a:spcPct val="90000"/>
            </a:lnSpc>
            <a:spcBef>
              <a:spcPct val="0"/>
            </a:spcBef>
            <a:spcAft>
              <a:spcPct val="15000"/>
            </a:spcAft>
            <a:buChar char="•"/>
          </a:pPr>
          <a:r>
            <a:rPr lang="en-US" sz="1200" kern="1200">
              <a:latin typeface="Univers" panose="020B0503020202020204" pitchFamily="34" charset="0"/>
            </a:rPr>
            <a:t>Plasma-based oxidation</a:t>
          </a:r>
          <a:endParaRPr lang="en-US" sz="1200" kern="1200" dirty="0">
            <a:latin typeface="Univers" panose="020B0503020202020204" pitchFamily="34" charset="0"/>
          </a:endParaRPr>
        </a:p>
        <a:p>
          <a:pPr marL="114300" lvl="1" indent="-114300" algn="l" defTabSz="533400">
            <a:lnSpc>
              <a:spcPct val="90000"/>
            </a:lnSpc>
            <a:spcBef>
              <a:spcPct val="0"/>
            </a:spcBef>
            <a:spcAft>
              <a:spcPct val="15000"/>
            </a:spcAft>
            <a:buChar char="•"/>
          </a:pPr>
          <a:r>
            <a:rPr lang="en-US" sz="1200" kern="1200">
              <a:latin typeface="Univers" panose="020B0503020202020204" pitchFamily="34" charset="0"/>
            </a:rPr>
            <a:t>Electrochemical degradation</a:t>
          </a:r>
          <a:endParaRPr lang="en-US" sz="1200" kern="1200" dirty="0">
            <a:latin typeface="Univers" panose="020B0503020202020204" pitchFamily="34" charset="0"/>
          </a:endParaRPr>
        </a:p>
        <a:p>
          <a:pPr marL="114300" lvl="1" indent="-114300" algn="l" defTabSz="533400">
            <a:lnSpc>
              <a:spcPct val="90000"/>
            </a:lnSpc>
            <a:spcBef>
              <a:spcPct val="0"/>
            </a:spcBef>
            <a:spcAft>
              <a:spcPct val="15000"/>
            </a:spcAft>
            <a:buChar char="•"/>
          </a:pPr>
          <a:r>
            <a:rPr lang="en-US" sz="1200" kern="1200">
              <a:latin typeface="Univers" panose="020B0503020202020204" pitchFamily="34" charset="0"/>
            </a:rPr>
            <a:t>Supercritical water oxidation</a:t>
          </a:r>
          <a:endParaRPr lang="en-US" sz="1200" kern="1200" dirty="0">
            <a:latin typeface="Univers" panose="020B0503020202020204" pitchFamily="34" charset="0"/>
          </a:endParaRPr>
        </a:p>
        <a:p>
          <a:pPr marL="114300" lvl="1" indent="-114300" algn="l" defTabSz="533400">
            <a:lnSpc>
              <a:spcPct val="90000"/>
            </a:lnSpc>
            <a:spcBef>
              <a:spcPct val="0"/>
            </a:spcBef>
            <a:spcAft>
              <a:spcPct val="15000"/>
            </a:spcAft>
            <a:buChar char="•"/>
          </a:pPr>
          <a:r>
            <a:rPr lang="en-US" sz="1200" kern="1200" dirty="0">
              <a:latin typeface="Univers" panose="020B0503020202020204" pitchFamily="34" charset="0"/>
            </a:rPr>
            <a:t>Ultraviolet-initiated degradation using additives (sulfite or iron)</a:t>
          </a:r>
        </a:p>
        <a:p>
          <a:pPr marL="114300" lvl="1" indent="-114300" algn="l" defTabSz="533400">
            <a:lnSpc>
              <a:spcPct val="90000"/>
            </a:lnSpc>
            <a:spcBef>
              <a:spcPct val="0"/>
            </a:spcBef>
            <a:spcAft>
              <a:spcPct val="15000"/>
            </a:spcAft>
            <a:buChar char="•"/>
          </a:pPr>
          <a:r>
            <a:rPr lang="en-US" sz="1200" kern="1200" dirty="0">
              <a:latin typeface="Univers" panose="020B0503020202020204" pitchFamily="34" charset="0"/>
            </a:rPr>
            <a:t>Combinations. </a:t>
          </a:r>
          <a:endParaRPr lang="en-US" sz="1200" kern="1200" dirty="0"/>
        </a:p>
        <a:p>
          <a:pPr marL="114300" lvl="1" indent="-114300" algn="l" defTabSz="533400">
            <a:lnSpc>
              <a:spcPct val="90000"/>
            </a:lnSpc>
            <a:spcBef>
              <a:spcPct val="0"/>
            </a:spcBef>
            <a:spcAft>
              <a:spcPct val="15000"/>
            </a:spcAft>
            <a:buChar char="•"/>
          </a:pPr>
          <a:endParaRPr lang="en-US" sz="1200" kern="1200" dirty="0">
            <a:latin typeface="Univers" panose="020B0503020202020204" pitchFamily="34" charset="0"/>
          </a:endParaRPr>
        </a:p>
      </dsp:txBody>
      <dsp:txXfrm>
        <a:off x="1" y="1482596"/>
        <a:ext cx="4059212" cy="2239920"/>
      </dsp:txXfrm>
    </dsp:sp>
    <dsp:sp modelId="{E0628193-AF95-4FB3-80DD-38C9478BA6C6}">
      <dsp:nvSpPr>
        <dsp:cNvPr id="0" name=""/>
        <dsp:cNvSpPr/>
      </dsp:nvSpPr>
      <dsp:spPr>
        <a:xfrm>
          <a:off x="4627585" y="0"/>
          <a:ext cx="4059212" cy="146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Univers" panose="020B0503020202020204" pitchFamily="34" charset="0"/>
            </a:rPr>
            <a:t>Emerging Technologies</a:t>
          </a:r>
        </a:p>
      </dsp:txBody>
      <dsp:txXfrm>
        <a:off x="4627585" y="0"/>
        <a:ext cx="4059212" cy="1468800"/>
      </dsp:txXfrm>
    </dsp:sp>
    <dsp:sp modelId="{F5E48FE4-6FAC-4E28-9FA7-6877C7D4161D}">
      <dsp:nvSpPr>
        <dsp:cNvPr id="0" name=""/>
        <dsp:cNvSpPr/>
      </dsp:nvSpPr>
      <dsp:spPr>
        <a:xfrm>
          <a:off x="4627544" y="1475698"/>
          <a:ext cx="4059212" cy="22399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Univers" panose="020B0503020202020204" pitchFamily="34" charset="0"/>
            </a:rPr>
            <a:t>Microbial degradation (Schulte, 2022)</a:t>
          </a:r>
        </a:p>
        <a:p>
          <a:pPr marL="114300" lvl="1" indent="-114300" algn="l" defTabSz="533400">
            <a:lnSpc>
              <a:spcPct val="90000"/>
            </a:lnSpc>
            <a:spcBef>
              <a:spcPct val="0"/>
            </a:spcBef>
            <a:spcAft>
              <a:spcPct val="15000"/>
            </a:spcAft>
            <a:buChar char="•"/>
          </a:pPr>
          <a:r>
            <a:rPr lang="en-US" sz="1200" kern="1200" dirty="0">
              <a:latin typeface="Univers" panose="020B0503020202020204" pitchFamily="34" charset="0"/>
            </a:rPr>
            <a:t>Reagents (Trang and others, 2022)</a:t>
          </a:r>
          <a:endParaRPr lang="en-US" sz="1200" kern="1200" dirty="0"/>
        </a:p>
      </dsp:txBody>
      <dsp:txXfrm>
        <a:off x="4627544" y="1475698"/>
        <a:ext cx="4059212" cy="2239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9F4BC-CB3A-4C8B-8B88-5024FDC1BB9D}">
      <dsp:nvSpPr>
        <dsp:cNvPr id="0" name=""/>
        <dsp:cNvSpPr/>
      </dsp:nvSpPr>
      <dsp:spPr>
        <a:xfrm>
          <a:off x="2007682" y="1757459"/>
          <a:ext cx="1161269" cy="103684"/>
        </a:xfrm>
        <a:custGeom>
          <a:avLst/>
          <a:gdLst/>
          <a:ahLst/>
          <a:cxnLst/>
          <a:rect l="0" t="0" r="0" b="0"/>
          <a:pathLst>
            <a:path>
              <a:moveTo>
                <a:pt x="0" y="103684"/>
              </a:moveTo>
              <a:lnTo>
                <a:pt x="1161269" y="103684"/>
              </a:lnTo>
              <a:lnTo>
                <a:pt x="116126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6C42F3-60EB-4CB6-8025-90A5121D7E06}">
      <dsp:nvSpPr>
        <dsp:cNvPr id="0" name=""/>
        <dsp:cNvSpPr/>
      </dsp:nvSpPr>
      <dsp:spPr>
        <a:xfrm>
          <a:off x="5989176" y="3242125"/>
          <a:ext cx="331791" cy="91440"/>
        </a:xfrm>
        <a:custGeom>
          <a:avLst/>
          <a:gdLst/>
          <a:ahLst/>
          <a:cxnLst/>
          <a:rect l="0" t="0" r="0" b="0"/>
          <a:pathLst>
            <a:path>
              <a:moveTo>
                <a:pt x="0" y="45720"/>
              </a:moveTo>
              <a:lnTo>
                <a:pt x="33179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462230-E826-4448-A578-96F4E216183D}">
      <dsp:nvSpPr>
        <dsp:cNvPr id="0" name=""/>
        <dsp:cNvSpPr/>
      </dsp:nvSpPr>
      <dsp:spPr>
        <a:xfrm>
          <a:off x="2007682" y="1861144"/>
          <a:ext cx="2322538" cy="1426701"/>
        </a:xfrm>
        <a:custGeom>
          <a:avLst/>
          <a:gdLst/>
          <a:ahLst/>
          <a:cxnLst/>
          <a:rect l="0" t="0" r="0" b="0"/>
          <a:pathLst>
            <a:path>
              <a:moveTo>
                <a:pt x="0" y="0"/>
              </a:moveTo>
              <a:lnTo>
                <a:pt x="2156642" y="0"/>
              </a:lnTo>
              <a:lnTo>
                <a:pt x="2156642" y="1426701"/>
              </a:lnTo>
              <a:lnTo>
                <a:pt x="2322538" y="14267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006BD1-A907-4931-8FBD-40A5C8764AB7}">
      <dsp:nvSpPr>
        <dsp:cNvPr id="0" name=""/>
        <dsp:cNvSpPr/>
      </dsp:nvSpPr>
      <dsp:spPr>
        <a:xfrm>
          <a:off x="5989176" y="2528774"/>
          <a:ext cx="331791" cy="91440"/>
        </a:xfrm>
        <a:custGeom>
          <a:avLst/>
          <a:gdLst/>
          <a:ahLst/>
          <a:cxnLst/>
          <a:rect l="0" t="0" r="0" b="0"/>
          <a:pathLst>
            <a:path>
              <a:moveTo>
                <a:pt x="0" y="45720"/>
              </a:moveTo>
              <a:lnTo>
                <a:pt x="33179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05EDF3-FE86-4F36-9060-1B600CACBD32}">
      <dsp:nvSpPr>
        <dsp:cNvPr id="0" name=""/>
        <dsp:cNvSpPr/>
      </dsp:nvSpPr>
      <dsp:spPr>
        <a:xfrm>
          <a:off x="2007682" y="1861144"/>
          <a:ext cx="2322538" cy="713350"/>
        </a:xfrm>
        <a:custGeom>
          <a:avLst/>
          <a:gdLst/>
          <a:ahLst/>
          <a:cxnLst/>
          <a:rect l="0" t="0" r="0" b="0"/>
          <a:pathLst>
            <a:path>
              <a:moveTo>
                <a:pt x="0" y="0"/>
              </a:moveTo>
              <a:lnTo>
                <a:pt x="2156642" y="0"/>
              </a:lnTo>
              <a:lnTo>
                <a:pt x="2156642" y="713350"/>
              </a:lnTo>
              <a:lnTo>
                <a:pt x="2322538" y="7133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C68E60-EB95-410E-9C61-3BF2CC6E46E9}">
      <dsp:nvSpPr>
        <dsp:cNvPr id="0" name=""/>
        <dsp:cNvSpPr/>
      </dsp:nvSpPr>
      <dsp:spPr>
        <a:xfrm>
          <a:off x="5989176" y="1815424"/>
          <a:ext cx="331791" cy="91440"/>
        </a:xfrm>
        <a:custGeom>
          <a:avLst/>
          <a:gdLst/>
          <a:ahLst/>
          <a:cxnLst/>
          <a:rect l="0" t="0" r="0" b="0"/>
          <a:pathLst>
            <a:path>
              <a:moveTo>
                <a:pt x="0" y="45720"/>
              </a:moveTo>
              <a:lnTo>
                <a:pt x="33179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9E9990-C911-429D-B493-3BDDBBD644AA}">
      <dsp:nvSpPr>
        <dsp:cNvPr id="0" name=""/>
        <dsp:cNvSpPr/>
      </dsp:nvSpPr>
      <dsp:spPr>
        <a:xfrm>
          <a:off x="2007682" y="1815424"/>
          <a:ext cx="2322538" cy="91440"/>
        </a:xfrm>
        <a:custGeom>
          <a:avLst/>
          <a:gdLst/>
          <a:ahLst/>
          <a:cxnLst/>
          <a:rect l="0" t="0" r="0" b="0"/>
          <a:pathLst>
            <a:path>
              <a:moveTo>
                <a:pt x="0" y="45720"/>
              </a:moveTo>
              <a:lnTo>
                <a:pt x="2322538"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8D2148-0AD8-4136-8F23-F7A72BDC244C}">
      <dsp:nvSpPr>
        <dsp:cNvPr id="0" name=""/>
        <dsp:cNvSpPr/>
      </dsp:nvSpPr>
      <dsp:spPr>
        <a:xfrm>
          <a:off x="5989176" y="1102073"/>
          <a:ext cx="331791" cy="91440"/>
        </a:xfrm>
        <a:custGeom>
          <a:avLst/>
          <a:gdLst/>
          <a:ahLst/>
          <a:cxnLst/>
          <a:rect l="0" t="0" r="0" b="0"/>
          <a:pathLst>
            <a:path>
              <a:moveTo>
                <a:pt x="0" y="45720"/>
              </a:moveTo>
              <a:lnTo>
                <a:pt x="33179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FFB3CC-972E-48B7-8DC4-5A08AB6CA653}">
      <dsp:nvSpPr>
        <dsp:cNvPr id="0" name=""/>
        <dsp:cNvSpPr/>
      </dsp:nvSpPr>
      <dsp:spPr>
        <a:xfrm>
          <a:off x="2007682" y="1147793"/>
          <a:ext cx="2322538" cy="713350"/>
        </a:xfrm>
        <a:custGeom>
          <a:avLst/>
          <a:gdLst/>
          <a:ahLst/>
          <a:cxnLst/>
          <a:rect l="0" t="0" r="0" b="0"/>
          <a:pathLst>
            <a:path>
              <a:moveTo>
                <a:pt x="0" y="713350"/>
              </a:moveTo>
              <a:lnTo>
                <a:pt x="2156642" y="713350"/>
              </a:lnTo>
              <a:lnTo>
                <a:pt x="2156642" y="0"/>
              </a:lnTo>
              <a:lnTo>
                <a:pt x="232253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F9E3DF-1653-47DC-BC7F-93CA7C785C42}">
      <dsp:nvSpPr>
        <dsp:cNvPr id="0" name=""/>
        <dsp:cNvSpPr/>
      </dsp:nvSpPr>
      <dsp:spPr>
        <a:xfrm>
          <a:off x="5989176" y="388722"/>
          <a:ext cx="331791" cy="91440"/>
        </a:xfrm>
        <a:custGeom>
          <a:avLst/>
          <a:gdLst/>
          <a:ahLst/>
          <a:cxnLst/>
          <a:rect l="0" t="0" r="0" b="0"/>
          <a:pathLst>
            <a:path>
              <a:moveTo>
                <a:pt x="0" y="45720"/>
              </a:moveTo>
              <a:lnTo>
                <a:pt x="33179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AC9A46-598D-4A32-A1BB-BE127514323E}">
      <dsp:nvSpPr>
        <dsp:cNvPr id="0" name=""/>
        <dsp:cNvSpPr/>
      </dsp:nvSpPr>
      <dsp:spPr>
        <a:xfrm>
          <a:off x="2007682" y="434442"/>
          <a:ext cx="2322538" cy="1426701"/>
        </a:xfrm>
        <a:custGeom>
          <a:avLst/>
          <a:gdLst/>
          <a:ahLst/>
          <a:cxnLst/>
          <a:rect l="0" t="0" r="0" b="0"/>
          <a:pathLst>
            <a:path>
              <a:moveTo>
                <a:pt x="0" y="1426701"/>
              </a:moveTo>
              <a:lnTo>
                <a:pt x="2156642" y="1426701"/>
              </a:lnTo>
              <a:lnTo>
                <a:pt x="2156642" y="0"/>
              </a:lnTo>
              <a:lnTo>
                <a:pt x="232253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641C83-2CEA-4975-BD28-A2A97F1C456C}">
      <dsp:nvSpPr>
        <dsp:cNvPr id="0" name=""/>
        <dsp:cNvSpPr/>
      </dsp:nvSpPr>
      <dsp:spPr>
        <a:xfrm>
          <a:off x="2552" y="1412335"/>
          <a:ext cx="2005130" cy="8976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Total PFAS detected: 359</a:t>
          </a:r>
        </a:p>
        <a:p>
          <a:pPr marL="0" lvl="0" indent="0" algn="ctr" defTabSz="622300">
            <a:lnSpc>
              <a:spcPct val="90000"/>
            </a:lnSpc>
            <a:spcBef>
              <a:spcPct val="0"/>
            </a:spcBef>
            <a:spcAft>
              <a:spcPct val="35000"/>
            </a:spcAft>
            <a:buNone/>
          </a:pPr>
          <a:r>
            <a:rPr lang="en-US" sz="1400" kern="1200" dirty="0"/>
            <a:t>out of 1,428 samples </a:t>
          </a:r>
        </a:p>
      </dsp:txBody>
      <dsp:txXfrm>
        <a:off x="2552" y="1412335"/>
        <a:ext cx="2005130" cy="897616"/>
      </dsp:txXfrm>
    </dsp:sp>
    <dsp:sp modelId="{3DA23811-814F-43D7-86CB-4B20A8FDF12F}">
      <dsp:nvSpPr>
        <dsp:cNvPr id="0" name=""/>
        <dsp:cNvSpPr/>
      </dsp:nvSpPr>
      <dsp:spPr>
        <a:xfrm>
          <a:off x="4330220" y="181451"/>
          <a:ext cx="1658955" cy="505981"/>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Most frequent:</a:t>
          </a:r>
        </a:p>
      </dsp:txBody>
      <dsp:txXfrm>
        <a:off x="4330220" y="181451"/>
        <a:ext cx="1658955" cy="505981"/>
      </dsp:txXfrm>
    </dsp:sp>
    <dsp:sp modelId="{DDF55FEC-37F2-4464-8A81-D61F63B6013D}">
      <dsp:nvSpPr>
        <dsp:cNvPr id="0" name=""/>
        <dsp:cNvSpPr/>
      </dsp:nvSpPr>
      <dsp:spPr>
        <a:xfrm>
          <a:off x="6320967" y="181451"/>
          <a:ext cx="1658955" cy="505981"/>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Highest concentration detected:</a:t>
          </a:r>
        </a:p>
      </dsp:txBody>
      <dsp:txXfrm>
        <a:off x="6320967" y="181451"/>
        <a:ext cx="1658955" cy="505981"/>
      </dsp:txXfrm>
    </dsp:sp>
    <dsp:sp modelId="{0CE4E6DD-AE01-4BE1-9933-893ACBDE02F5}">
      <dsp:nvSpPr>
        <dsp:cNvPr id="0" name=""/>
        <dsp:cNvSpPr/>
      </dsp:nvSpPr>
      <dsp:spPr>
        <a:xfrm>
          <a:off x="4330220" y="894802"/>
          <a:ext cx="1658955" cy="5059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PFBS (6.2 percent)</a:t>
          </a:r>
        </a:p>
      </dsp:txBody>
      <dsp:txXfrm>
        <a:off x="4330220" y="894802"/>
        <a:ext cx="1658955" cy="505981"/>
      </dsp:txXfrm>
    </dsp:sp>
    <dsp:sp modelId="{506E1584-5C6C-49AA-84C4-BB827484B8A1}">
      <dsp:nvSpPr>
        <dsp:cNvPr id="0" name=""/>
        <dsp:cNvSpPr/>
      </dsp:nvSpPr>
      <dsp:spPr>
        <a:xfrm>
          <a:off x="6320967" y="894802"/>
          <a:ext cx="1658955" cy="5059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37 ng/L</a:t>
          </a:r>
        </a:p>
      </dsp:txBody>
      <dsp:txXfrm>
        <a:off x="6320967" y="894802"/>
        <a:ext cx="1658955" cy="505981"/>
      </dsp:txXfrm>
    </dsp:sp>
    <dsp:sp modelId="{6B4710A8-963C-4798-9319-542290DB952E}">
      <dsp:nvSpPr>
        <dsp:cNvPr id="0" name=""/>
        <dsp:cNvSpPr/>
      </dsp:nvSpPr>
      <dsp:spPr>
        <a:xfrm>
          <a:off x="4330220" y="1608153"/>
          <a:ext cx="1658955" cy="5059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PFOS (5 percent)</a:t>
          </a:r>
        </a:p>
      </dsp:txBody>
      <dsp:txXfrm>
        <a:off x="4330220" y="1608153"/>
        <a:ext cx="1658955" cy="505981"/>
      </dsp:txXfrm>
    </dsp:sp>
    <dsp:sp modelId="{27CA273F-D99E-478E-9934-3B36777B45F6}">
      <dsp:nvSpPr>
        <dsp:cNvPr id="0" name=""/>
        <dsp:cNvSpPr/>
      </dsp:nvSpPr>
      <dsp:spPr>
        <a:xfrm>
          <a:off x="6320967" y="1608153"/>
          <a:ext cx="1658955" cy="5059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150 ng/L</a:t>
          </a:r>
        </a:p>
      </dsp:txBody>
      <dsp:txXfrm>
        <a:off x="6320967" y="1608153"/>
        <a:ext cx="1658955" cy="505981"/>
      </dsp:txXfrm>
    </dsp:sp>
    <dsp:sp modelId="{634C1061-FEFC-4C51-B8B8-37EA7387C855}">
      <dsp:nvSpPr>
        <dsp:cNvPr id="0" name=""/>
        <dsp:cNvSpPr/>
      </dsp:nvSpPr>
      <dsp:spPr>
        <a:xfrm>
          <a:off x="4330220" y="2321504"/>
          <a:ext cx="1658955" cy="5059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PFOA (4.8 percent)</a:t>
          </a:r>
        </a:p>
      </dsp:txBody>
      <dsp:txXfrm>
        <a:off x="4330220" y="2321504"/>
        <a:ext cx="1658955" cy="505981"/>
      </dsp:txXfrm>
    </dsp:sp>
    <dsp:sp modelId="{3622B2A8-139D-4FA5-A1EF-8766EE3EF365}">
      <dsp:nvSpPr>
        <dsp:cNvPr id="0" name=""/>
        <dsp:cNvSpPr/>
      </dsp:nvSpPr>
      <dsp:spPr>
        <a:xfrm>
          <a:off x="6320967" y="2321504"/>
          <a:ext cx="1658955" cy="5059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25 ng/L</a:t>
          </a:r>
        </a:p>
      </dsp:txBody>
      <dsp:txXfrm>
        <a:off x="6320967" y="2321504"/>
        <a:ext cx="1658955" cy="505981"/>
      </dsp:txXfrm>
    </dsp:sp>
    <dsp:sp modelId="{A7CB68C7-D77A-4290-9021-3C87B24EFBC2}">
      <dsp:nvSpPr>
        <dsp:cNvPr id="0" name=""/>
        <dsp:cNvSpPr/>
      </dsp:nvSpPr>
      <dsp:spPr>
        <a:xfrm>
          <a:off x="4330220" y="3034855"/>
          <a:ext cx="1658955" cy="5059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t>PFHxS</a:t>
          </a:r>
          <a:r>
            <a:rPr lang="en-US" sz="1400" kern="1200" dirty="0"/>
            <a:t> (4 percent)</a:t>
          </a:r>
        </a:p>
      </dsp:txBody>
      <dsp:txXfrm>
        <a:off x="4330220" y="3034855"/>
        <a:ext cx="1658955" cy="505981"/>
      </dsp:txXfrm>
    </dsp:sp>
    <dsp:sp modelId="{DA3138EE-7A13-43ED-9316-C22D967764D9}">
      <dsp:nvSpPr>
        <dsp:cNvPr id="0" name=""/>
        <dsp:cNvSpPr/>
      </dsp:nvSpPr>
      <dsp:spPr>
        <a:xfrm>
          <a:off x="6320967" y="3034855"/>
          <a:ext cx="1658955" cy="5059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140 ng/L</a:t>
          </a:r>
        </a:p>
      </dsp:txBody>
      <dsp:txXfrm>
        <a:off x="6320967" y="3034855"/>
        <a:ext cx="1658955" cy="505981"/>
      </dsp:txXfrm>
    </dsp:sp>
    <dsp:sp modelId="{31284E91-C7B0-4E2C-9324-044CB9CDBC0A}">
      <dsp:nvSpPr>
        <dsp:cNvPr id="0" name=""/>
        <dsp:cNvSpPr/>
      </dsp:nvSpPr>
      <dsp:spPr>
        <a:xfrm>
          <a:off x="2339473" y="1251477"/>
          <a:ext cx="1658955" cy="5059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CWS with at least one PFAS: 149 (10 percent)</a:t>
          </a:r>
        </a:p>
      </dsp:txBody>
      <dsp:txXfrm>
        <a:off x="2339473" y="1251477"/>
        <a:ext cx="1658955" cy="5059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22120-092F-490F-A306-4EB9A1D6C03E}">
      <dsp:nvSpPr>
        <dsp:cNvPr id="0" name=""/>
        <dsp:cNvSpPr/>
      </dsp:nvSpPr>
      <dsp:spPr>
        <a:xfrm>
          <a:off x="0" y="37637"/>
          <a:ext cx="3922776" cy="692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Univers" panose="020B0503020202020204" pitchFamily="34" charset="0"/>
            </a:rPr>
            <a:t>Groundwater</a:t>
          </a:r>
          <a:endParaRPr lang="en-US" sz="1400" kern="1200" dirty="0"/>
        </a:p>
      </dsp:txBody>
      <dsp:txXfrm>
        <a:off x="33812" y="71449"/>
        <a:ext cx="3855152" cy="625016"/>
      </dsp:txXfrm>
    </dsp:sp>
    <dsp:sp modelId="{DF6CD578-3916-4A06-B14E-6B63481D7703}">
      <dsp:nvSpPr>
        <dsp:cNvPr id="0" name=""/>
        <dsp:cNvSpPr/>
      </dsp:nvSpPr>
      <dsp:spPr>
        <a:xfrm>
          <a:off x="0" y="730277"/>
          <a:ext cx="3922776"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4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Univers" panose="020B0503020202020204" pitchFamily="34" charset="0"/>
            </a:rPr>
            <a:t>about 9 percent, 114 of 1,333</a:t>
          </a:r>
          <a:endParaRPr lang="en-US" sz="1400" kern="1200" dirty="0"/>
        </a:p>
        <a:p>
          <a:pPr marL="114300" lvl="1" indent="-114300" algn="l" defTabSz="622300">
            <a:lnSpc>
              <a:spcPct val="90000"/>
            </a:lnSpc>
            <a:spcBef>
              <a:spcPct val="0"/>
            </a:spcBef>
            <a:spcAft>
              <a:spcPct val="20000"/>
            </a:spcAft>
            <a:buChar char="•"/>
          </a:pPr>
          <a:r>
            <a:rPr lang="en-US" sz="1400" kern="1200" dirty="0">
              <a:latin typeface="Univers" panose="020B0503020202020204" pitchFamily="34" charset="0"/>
            </a:rPr>
            <a:t>2 to 150 ng/L</a:t>
          </a:r>
          <a:endParaRPr lang="en-US" sz="1400" kern="1200" dirty="0"/>
        </a:p>
      </dsp:txBody>
      <dsp:txXfrm>
        <a:off x="0" y="730277"/>
        <a:ext cx="3922776" cy="612720"/>
      </dsp:txXfrm>
    </dsp:sp>
    <dsp:sp modelId="{0AA8D287-C563-4482-A9BA-BCA9795A792E}">
      <dsp:nvSpPr>
        <dsp:cNvPr id="0" name=""/>
        <dsp:cNvSpPr/>
      </dsp:nvSpPr>
      <dsp:spPr>
        <a:xfrm>
          <a:off x="0" y="1342997"/>
          <a:ext cx="3922776" cy="692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Univers" panose="020B0503020202020204" pitchFamily="34" charset="0"/>
            </a:rPr>
            <a:t>Surface water </a:t>
          </a:r>
          <a:endParaRPr lang="en-US" sz="1400" kern="1200" dirty="0"/>
        </a:p>
      </dsp:txBody>
      <dsp:txXfrm>
        <a:off x="33812" y="1376809"/>
        <a:ext cx="3855152" cy="625016"/>
      </dsp:txXfrm>
    </dsp:sp>
    <dsp:sp modelId="{3925D9AC-4356-4877-BECC-DBD2CB143403}">
      <dsp:nvSpPr>
        <dsp:cNvPr id="0" name=""/>
        <dsp:cNvSpPr/>
      </dsp:nvSpPr>
      <dsp:spPr>
        <a:xfrm>
          <a:off x="0" y="2035638"/>
          <a:ext cx="3922776"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4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Univers" panose="020B0503020202020204" pitchFamily="34" charset="0"/>
            </a:rPr>
            <a:t>about 35 percent, 30 of 85</a:t>
          </a:r>
          <a:endParaRPr lang="en-US" sz="1400" kern="1200" dirty="0"/>
        </a:p>
        <a:p>
          <a:pPr marL="114300" lvl="1" indent="-114300" algn="l" defTabSz="622300">
            <a:lnSpc>
              <a:spcPct val="90000"/>
            </a:lnSpc>
            <a:spcBef>
              <a:spcPct val="0"/>
            </a:spcBef>
            <a:spcAft>
              <a:spcPct val="20000"/>
            </a:spcAft>
            <a:buChar char="•"/>
          </a:pPr>
          <a:r>
            <a:rPr lang="en-US" sz="1400" kern="1200" dirty="0">
              <a:latin typeface="Univers" panose="020B0503020202020204" pitchFamily="34" charset="0"/>
            </a:rPr>
            <a:t>2 to 15 ng/L</a:t>
          </a:r>
          <a:endParaRPr lang="en-US" sz="1400" kern="1200" dirty="0"/>
        </a:p>
      </dsp:txBody>
      <dsp:txXfrm>
        <a:off x="0" y="2035638"/>
        <a:ext cx="3922776" cy="612720"/>
      </dsp:txXfrm>
    </dsp:sp>
    <dsp:sp modelId="{3655C7EB-A39F-4C5F-B377-22DBC24BAC45}">
      <dsp:nvSpPr>
        <dsp:cNvPr id="0" name=""/>
        <dsp:cNvSpPr/>
      </dsp:nvSpPr>
      <dsp:spPr>
        <a:xfrm>
          <a:off x="0" y="2648358"/>
          <a:ext cx="3922776" cy="692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Mixed</a:t>
          </a:r>
        </a:p>
      </dsp:txBody>
      <dsp:txXfrm>
        <a:off x="33812" y="2682170"/>
        <a:ext cx="3855152" cy="625016"/>
      </dsp:txXfrm>
    </dsp:sp>
    <dsp:sp modelId="{A80E68DA-510A-4BC8-87EA-1EC0B4B4D582}">
      <dsp:nvSpPr>
        <dsp:cNvPr id="0" name=""/>
        <dsp:cNvSpPr/>
      </dsp:nvSpPr>
      <dsp:spPr>
        <a:xfrm>
          <a:off x="0" y="3340998"/>
          <a:ext cx="3922776"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4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Univers" panose="020B0503020202020204" pitchFamily="34" charset="0"/>
            </a:rPr>
            <a:t>50 percent, 5 of 10</a:t>
          </a:r>
          <a:endParaRPr lang="en-US" sz="1400" kern="1200" dirty="0"/>
        </a:p>
        <a:p>
          <a:pPr marL="114300" lvl="1" indent="-114300" algn="l" defTabSz="622300">
            <a:lnSpc>
              <a:spcPct val="90000"/>
            </a:lnSpc>
            <a:spcBef>
              <a:spcPct val="0"/>
            </a:spcBef>
            <a:spcAft>
              <a:spcPct val="20000"/>
            </a:spcAft>
            <a:buChar char="•"/>
          </a:pPr>
          <a:r>
            <a:rPr lang="en-US" sz="1400" kern="1200" dirty="0">
              <a:latin typeface="Univers" panose="020B0503020202020204" pitchFamily="34" charset="0"/>
            </a:rPr>
            <a:t>2 to 4.2 ng/L</a:t>
          </a:r>
        </a:p>
      </dsp:txBody>
      <dsp:txXfrm>
        <a:off x="0" y="3340998"/>
        <a:ext cx="3922776" cy="6127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22AA14-AA87-6543-B4AE-12D49A5A6C1C}" type="datetimeFigureOut">
              <a:rPr lang="en-US" smtClean="0"/>
              <a:pPr/>
              <a:t>10/25/2023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5CB47A-5BAF-5847-8462-8E087781F250}" type="slidenum">
              <a:rPr lang="en-US" smtClean="0"/>
              <a:pPr/>
              <a:t>‹#›</a:t>
            </a:fld>
            <a:endParaRPr lang="en-US"/>
          </a:p>
        </p:txBody>
      </p:sp>
    </p:spTree>
    <p:extLst>
      <p:ext uri="{BB962C8B-B14F-4D97-AF65-F5344CB8AC3E}">
        <p14:creationId xmlns:p14="http://schemas.microsoft.com/office/powerpoint/2010/main" val="40856074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ubs.usgs.gov/publication/sir20235078/full#sir20235078-t0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ubs.usgs.gov/publication/sir20235078/full#sir20235078-fig04"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nz.co.nz/news/environment/397591/banned-firefighting-foam-found-at-port-taranaki-dunedin-airpor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hemicalwatch.com/76146/precise-genx-mechanism-of-toxicity-eludes-epa-scientist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pa.gov/sites/production/files/2017-12/documents/ffrrofactsheet_contaminants_pfos_pfoa_11-20-17_508_0.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ederalregister.gov/documents/2023/03/29/2023-05471/pfas-national-primary-drinking-water-regulation-rulemak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5CB47A-5BAF-5847-8462-8E087781F250}" type="slidenum">
              <a:rPr lang="en-US" smtClean="0"/>
              <a:pPr/>
              <a:t>1</a:t>
            </a:fld>
            <a:endParaRPr lang="en-US"/>
          </a:p>
        </p:txBody>
      </p:sp>
    </p:spTree>
    <p:extLst>
      <p:ext uri="{BB962C8B-B14F-4D97-AF65-F5344CB8AC3E}">
        <p14:creationId xmlns:p14="http://schemas.microsoft.com/office/powerpoint/2010/main" val="3365767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B0F45-81FE-441B-AA1E-37331680981D}" type="slidenum">
              <a:rPr lang="en-US" smtClean="0"/>
              <a:t>10</a:t>
            </a:fld>
            <a:endParaRPr lang="en-US"/>
          </a:p>
        </p:txBody>
      </p:sp>
    </p:spTree>
    <p:extLst>
      <p:ext uri="{BB962C8B-B14F-4D97-AF65-F5344CB8AC3E}">
        <p14:creationId xmlns:p14="http://schemas.microsoft.com/office/powerpoint/2010/main" val="669150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Source Sans Pro Web"/>
              </a:rPr>
              <a:t>A CWS system could have multiple supply wells, surface-water intakes, and entry points into the CWS distribution system. Only active entry points were sampled (that is, CWS systems that were actively treating source water and then supplying drinking water directly to the population or to other CWS systems for redistribution).</a:t>
            </a:r>
            <a:endParaRPr lang="en-US" dirty="0"/>
          </a:p>
        </p:txBody>
      </p:sp>
      <p:sp>
        <p:nvSpPr>
          <p:cNvPr id="4" name="Slide Number Placeholder 3"/>
          <p:cNvSpPr>
            <a:spLocks noGrp="1"/>
          </p:cNvSpPr>
          <p:nvPr>
            <p:ph type="sldNum" sz="quarter" idx="5"/>
          </p:nvPr>
        </p:nvSpPr>
        <p:spPr/>
        <p:txBody>
          <a:bodyPr/>
          <a:lstStyle/>
          <a:p>
            <a:fld id="{7D5CB47A-5BAF-5847-8462-8E087781F250}" type="slidenum">
              <a:rPr lang="en-US" smtClean="0"/>
              <a:pPr/>
              <a:t>11</a:t>
            </a:fld>
            <a:endParaRPr lang="en-US"/>
          </a:p>
        </p:txBody>
      </p:sp>
    </p:spTree>
    <p:extLst>
      <p:ext uri="{BB962C8B-B14F-4D97-AF65-F5344CB8AC3E}">
        <p14:creationId xmlns:p14="http://schemas.microsoft.com/office/powerpoint/2010/main" val="3221476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7D5CB47A-5BAF-5847-8462-8E087781F250}" type="slidenum">
              <a:rPr lang="en-US" smtClean="0"/>
              <a:pPr/>
              <a:t>12</a:t>
            </a:fld>
            <a:endParaRPr lang="en-US"/>
          </a:p>
        </p:txBody>
      </p:sp>
    </p:spTree>
    <p:extLst>
      <p:ext uri="{BB962C8B-B14F-4D97-AF65-F5344CB8AC3E}">
        <p14:creationId xmlns:p14="http://schemas.microsoft.com/office/powerpoint/2010/main" val="2306610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defTabSz="465887">
              <a:defRPr/>
            </a:pPr>
            <a:r>
              <a:rPr lang="en-US" sz="1800" dirty="0">
                <a:solidFill>
                  <a:srgbClr val="211D1E"/>
                </a:solidFill>
                <a:latin typeface="Times New Roman" panose="02020603050405020304" pitchFamily="18" charset="0"/>
              </a:rPr>
              <a:t>The initial goal of the sampling plan was to collect samples from finished water at 1,456 entry points to the distribution system representing 1,749 CWS systems across Illinois for the analysis of PFAS. However, only active entry points were sampled (that is, CWS systems that were actively treating source water and then supplying drinking water directly to the population or to other CWS systems for redistribution). A CWS system could have multiple supply wells, surface-water intakes, and entry points into the CWS distribution system. All active entry points at each CWS system were sampled and each entry point is distinguished with a unique identification number. Initial samples represent the first sample collected at each entry point of a CWS. </a:t>
            </a:r>
          </a:p>
          <a:p>
            <a:pPr defTabSz="465887">
              <a:defRPr/>
            </a:pPr>
            <a:endParaRPr lang="en-US" sz="1800" dirty="0">
              <a:solidFill>
                <a:srgbClr val="211D1E"/>
              </a:solidFill>
              <a:latin typeface="Times New Roman" panose="02020603050405020304" pitchFamily="18" charset="0"/>
            </a:endParaRPr>
          </a:p>
          <a:p>
            <a:pPr defTabSz="465887">
              <a:defRPr/>
            </a:pPr>
            <a:r>
              <a:rPr lang="en-US" sz="1800" dirty="0">
                <a:solidFill>
                  <a:srgbClr val="211D1E"/>
                </a:solidFill>
                <a:latin typeface="Times New Roman" panose="02020603050405020304" pitchFamily="18" charset="0"/>
              </a:rPr>
              <a:t>If the initial sample results had any detectable PFAS, a confirmation sample was collected at those same entry points to verify the presence of that detected PFAS from the initial sampling event. If the confirmation sample did not confirm the initial detection, a secondary confirmation sample was collected. The results of the third sample helped determine whether PFAS was confirmed at that sample location. The type of PFAS detected at or above the HBGL were also considered for additional confirmation sampling. One or more of the same PFAS repeatedly detected in at least two sampling events indicated the sample site and water system both were categorized as confirmed detections. </a:t>
            </a:r>
          </a:p>
          <a:p>
            <a:pPr defTabSz="465887">
              <a:defRPr/>
            </a:pPr>
            <a:endParaRPr lang="en-US" sz="1800" dirty="0">
              <a:solidFill>
                <a:srgbClr val="211D1E"/>
              </a:solidFill>
              <a:latin typeface="Times New Roman" panose="02020603050405020304" pitchFamily="18" charset="0"/>
            </a:endParaRPr>
          </a:p>
          <a:p>
            <a:pPr defTabSz="465887">
              <a:defRPr/>
            </a:pPr>
            <a:r>
              <a:rPr lang="en-US" sz="1800" dirty="0">
                <a:solidFill>
                  <a:srgbClr val="211D1E"/>
                </a:solidFill>
                <a:latin typeface="Times New Roman" panose="02020603050405020304" pitchFamily="18" charset="0"/>
              </a:rPr>
              <a:t>Ultimately, the IEPA collected 1,711 unfiltered field samples (includes quality-control samples) of finished water at active entry points (that is, water entering the system of pipes used to distribute drinking water to the customer) between September 2020 and December 2021 at 1,017 Illinois CWS systems (</a:t>
            </a:r>
            <a:r>
              <a:rPr lang="en-US" sz="1800" dirty="0">
                <a:solidFill>
                  <a:srgbClr val="004CA2"/>
                </a:solidFill>
                <a:latin typeface="Times New Roman" panose="02020603050405020304" pitchFamily="18" charset="0"/>
              </a:rPr>
              <a:t>fig. 1</a:t>
            </a:r>
            <a:r>
              <a:rPr lang="en-US" sz="1800" dirty="0">
                <a:solidFill>
                  <a:srgbClr val="211D1E"/>
                </a:solidFill>
                <a:latin typeface="Times New Roman" panose="02020603050405020304" pitchFamily="18" charset="0"/>
              </a:rPr>
              <a:t>) for the analysis of PFAS. Of the 1,711 total samples collected, 1,428 were initial field samples, 164 samples were confirmation samples, 33 were secondary confirmation samples, and the remainder were duplicate. </a:t>
            </a:r>
            <a:endParaRPr lang="en-US" sz="1400" kern="0" dirty="0">
              <a:latin typeface="Univers" panose="020B0503020202020204" pitchFamily="34" charset="0"/>
              <a:cs typeface="Arial" pitchFamily="34" charset="0"/>
              <a:sym typeface="Arial Bold" charset="0"/>
            </a:endParaRPr>
          </a:p>
        </p:txBody>
      </p:sp>
      <p:sp>
        <p:nvSpPr>
          <p:cNvPr id="4" name="Slide Number Placeholder 3"/>
          <p:cNvSpPr>
            <a:spLocks noGrp="1"/>
          </p:cNvSpPr>
          <p:nvPr>
            <p:ph type="sldNum" sz="quarter" idx="5"/>
          </p:nvPr>
        </p:nvSpPr>
        <p:spPr/>
        <p:txBody>
          <a:bodyPr/>
          <a:lstStyle/>
          <a:p>
            <a:fld id="{7D5CB47A-5BAF-5847-8462-8E087781F250}" type="slidenum">
              <a:rPr lang="en-US" smtClean="0"/>
              <a:pPr/>
              <a:t>13</a:t>
            </a:fld>
            <a:endParaRPr lang="en-US"/>
          </a:p>
        </p:txBody>
      </p:sp>
    </p:spTree>
    <p:extLst>
      <p:ext uri="{BB962C8B-B14F-4D97-AF65-F5344CB8AC3E}">
        <p14:creationId xmlns:p14="http://schemas.microsoft.com/office/powerpoint/2010/main" val="99148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dirty="0">
              <a:solidFill>
                <a:srgbClr val="1B1B1B"/>
              </a:solidFill>
              <a:effectLst/>
              <a:latin typeface="Source Sans Pro Web"/>
            </a:endParaRPr>
          </a:p>
          <a:p>
            <a:r>
              <a:rPr lang="en-US" dirty="0"/>
              <a:t>Sampling methods and Quality control</a:t>
            </a:r>
          </a:p>
          <a:p>
            <a:r>
              <a:rPr lang="en-US" dirty="0">
                <a:solidFill>
                  <a:srgbClr val="211D1E"/>
                </a:solidFill>
                <a:latin typeface="Times New Roman" panose="02020603050405020304" pitchFamily="18" charset="0"/>
              </a:rPr>
              <a:t>Sample collection methods followed the SOP contained in the IEPA QAPP (</a:t>
            </a:r>
            <a:r>
              <a:rPr lang="en-US" dirty="0" err="1">
                <a:solidFill>
                  <a:srgbClr val="211D1E"/>
                </a:solidFill>
                <a:latin typeface="Times New Roman" panose="02020603050405020304" pitchFamily="18" charset="0"/>
              </a:rPr>
              <a:t>Dulka</a:t>
            </a:r>
            <a:r>
              <a:rPr lang="en-US" dirty="0">
                <a:solidFill>
                  <a:srgbClr val="211D1E"/>
                </a:solidFill>
                <a:latin typeface="Times New Roman" panose="02020603050405020304" pitchFamily="18" charset="0"/>
              </a:rPr>
              <a:t> and Rousey, 2020; IEPA, 2020). According to the SOP and QAPP, each sample set from a unique entry point consisted of a minimum of an unfiltered field sample (two 250-milliliter polypropylene bottles) and a field reagent blank (FRB) (one bottle). Precision and bias were measured by collecting additional samples for field duplicates and laboratory fortified sample matrix (LFSM)/LFSM duplicate (LFSMD) per batch of 20 field sample sets. A total of 86 field duplicate samples and 75 LFSM/LFSMD samples were collected in this study. </a:t>
            </a:r>
            <a:endParaRPr lang="en-US" dirty="0"/>
          </a:p>
          <a:p>
            <a:endParaRPr lang="en-US" dirty="0"/>
          </a:p>
        </p:txBody>
      </p:sp>
      <p:sp>
        <p:nvSpPr>
          <p:cNvPr id="4" name="Slide Number Placeholder 3"/>
          <p:cNvSpPr>
            <a:spLocks noGrp="1"/>
          </p:cNvSpPr>
          <p:nvPr>
            <p:ph type="sldNum" sz="quarter" idx="5"/>
          </p:nvPr>
        </p:nvSpPr>
        <p:spPr/>
        <p:txBody>
          <a:bodyPr/>
          <a:lstStyle/>
          <a:p>
            <a:fld id="{7D5CB47A-5BAF-5847-8462-8E087781F250}" type="slidenum">
              <a:rPr lang="en-US" smtClean="0"/>
              <a:pPr/>
              <a:t>14</a:t>
            </a:fld>
            <a:endParaRPr lang="en-US"/>
          </a:p>
        </p:txBody>
      </p:sp>
    </p:spTree>
    <p:extLst>
      <p:ext uri="{BB962C8B-B14F-4D97-AF65-F5344CB8AC3E}">
        <p14:creationId xmlns:p14="http://schemas.microsoft.com/office/powerpoint/2010/main" val="362614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D5CB47A-5BAF-5847-8462-8E087781F250}" type="slidenum">
              <a:rPr lang="en-US" smtClean="0"/>
              <a:pPr/>
              <a:t>15</a:t>
            </a:fld>
            <a:endParaRPr lang="en-US"/>
          </a:p>
        </p:txBody>
      </p:sp>
    </p:spTree>
    <p:extLst>
      <p:ext uri="{BB962C8B-B14F-4D97-AF65-F5344CB8AC3E}">
        <p14:creationId xmlns:p14="http://schemas.microsoft.com/office/powerpoint/2010/main" val="2809674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0" i="0" dirty="0">
                <a:solidFill>
                  <a:srgbClr val="1B1B1B"/>
                </a:solidFill>
                <a:effectLst/>
                <a:latin typeface="Source Sans Pro Web"/>
              </a:rPr>
              <a:t>7 sample sets exceeded the spike percent recovery upper limit of 150 percent (Michelle Rousey, IEPA Bureau of Water – Quality Control Officer, written </a:t>
            </a:r>
            <a:r>
              <a:rPr lang="en-US" b="0" i="0" dirty="0" err="1">
                <a:solidFill>
                  <a:srgbClr val="1B1B1B"/>
                </a:solidFill>
                <a:effectLst/>
                <a:latin typeface="Source Sans Pro Web"/>
              </a:rPr>
              <a:t>commun</a:t>
            </a:r>
            <a:r>
              <a:rPr lang="en-US" b="0" i="0" dirty="0">
                <a:solidFill>
                  <a:srgbClr val="1B1B1B"/>
                </a:solidFill>
                <a:effectLst/>
                <a:latin typeface="Source Sans Pro Web"/>
              </a:rPr>
              <a:t>., February 2022). In each instance, the exceedance in percent recovery was due to concentrations of PFAS in the associated field sample below the MRL (2 ng/L) but high enough to bias the LFSM/LFSMD result. These instances did not affect or further qualify the field sample results because the source of the high recovery was not related to matrix enhancement; rather, the high recovery was due to the native concentration of PFAS in the parent (field) sample.</a:t>
            </a:r>
          </a:p>
          <a:p>
            <a:endParaRPr lang="en-US" b="0" i="0" dirty="0">
              <a:solidFill>
                <a:srgbClr val="1B1B1B"/>
              </a:solidFill>
              <a:effectLst/>
              <a:latin typeface="Source Sans Pro Web"/>
            </a:endParaRPr>
          </a:p>
          <a:p>
            <a:r>
              <a:rPr lang="en-US" b="0" i="0" dirty="0">
                <a:solidFill>
                  <a:srgbClr val="1B1B1B"/>
                </a:solidFill>
                <a:effectLst/>
                <a:latin typeface="Source Sans Pro Web"/>
              </a:rPr>
              <a:t>The relative percent difference, calculated as the absolute difference in the field sample and duplicate sample concentrations divided by the mean of the two concentrations, was generally less than 10 percent for most of the results, with a few exceptions (</a:t>
            </a:r>
            <a:r>
              <a:rPr lang="en-US" b="0" i="0" u="sng" dirty="0">
                <a:solidFill>
                  <a:srgbClr val="005EA2"/>
                </a:solidFill>
                <a:effectLst/>
                <a:latin typeface="Source Sans Pro Web"/>
                <a:hlinkClick r:id="rId3"/>
              </a:rPr>
              <a:t>table 3</a:t>
            </a:r>
            <a:r>
              <a:rPr lang="en-US" b="0" i="0" dirty="0">
                <a:solidFill>
                  <a:srgbClr val="1B1B1B"/>
                </a:solidFill>
                <a:effectLst/>
                <a:latin typeface="Source Sans Pro Web"/>
              </a:rPr>
              <a:t>). One confirmation sample and associated duplicate sample from a CWS (IL1115700) had consistent differences between concentrations of PFBS (15 percent), </a:t>
            </a:r>
            <a:r>
              <a:rPr lang="en-US" b="0" i="0" dirty="0" err="1">
                <a:solidFill>
                  <a:srgbClr val="1B1B1B"/>
                </a:solidFill>
                <a:effectLst/>
                <a:latin typeface="Source Sans Pro Web"/>
              </a:rPr>
              <a:t>PFHxA</a:t>
            </a:r>
            <a:r>
              <a:rPr lang="en-US" b="0" i="0" dirty="0">
                <a:solidFill>
                  <a:srgbClr val="1B1B1B"/>
                </a:solidFill>
                <a:effectLst/>
                <a:latin typeface="Source Sans Pro Web"/>
              </a:rPr>
              <a:t> (23 percent), and PFOA (10 percent). There were no indications of any sample integrity issues for this sample noted in the dataset provided to the USGS. These larger percent differences may be from low concentrations of PFAS that are close to the detection limits (MRLs) using EPA Method 537.1</a:t>
            </a:r>
          </a:p>
          <a:p>
            <a:endParaRPr lang="en-US" b="0" i="0" dirty="0">
              <a:solidFill>
                <a:srgbClr val="1B1B1B"/>
              </a:solidFill>
              <a:effectLst/>
              <a:latin typeface="Source Sans Pro Web"/>
            </a:endParaRPr>
          </a:p>
          <a:p>
            <a:endParaRPr lang="en-US" dirty="0"/>
          </a:p>
          <a:p>
            <a:endParaRPr lang="en-US" dirty="0"/>
          </a:p>
          <a:p>
            <a:endParaRPr lang="en-US" dirty="0"/>
          </a:p>
          <a:p>
            <a:endParaRPr lang="en-US" dirty="0"/>
          </a:p>
          <a:p>
            <a:endParaRPr lang="en-US" dirty="0"/>
          </a:p>
          <a:p>
            <a:endParaRPr lang="en-US" dirty="0"/>
          </a:p>
          <a:p>
            <a:r>
              <a:rPr lang="en-US" dirty="0"/>
              <a:t>Sampling methods and Quality control</a:t>
            </a:r>
          </a:p>
          <a:p>
            <a:r>
              <a:rPr lang="en-US" dirty="0">
                <a:solidFill>
                  <a:srgbClr val="211D1E"/>
                </a:solidFill>
                <a:latin typeface="Times New Roman" panose="02020603050405020304" pitchFamily="18" charset="0"/>
              </a:rPr>
              <a:t>Sample collection methods followed the SOP contained in the IEPA QAPP (</a:t>
            </a:r>
            <a:r>
              <a:rPr lang="en-US" dirty="0" err="1">
                <a:solidFill>
                  <a:srgbClr val="211D1E"/>
                </a:solidFill>
                <a:latin typeface="Times New Roman" panose="02020603050405020304" pitchFamily="18" charset="0"/>
              </a:rPr>
              <a:t>Dulka</a:t>
            </a:r>
            <a:r>
              <a:rPr lang="en-US" dirty="0">
                <a:solidFill>
                  <a:srgbClr val="211D1E"/>
                </a:solidFill>
                <a:latin typeface="Times New Roman" panose="02020603050405020304" pitchFamily="18" charset="0"/>
              </a:rPr>
              <a:t> and Rousey, 2020; IEPA, 2020). According to the SOP and QAPP, each sample set from a unique entry point consisted of a minimum of an unfiltered field sample (two 250-milliliter polypropylene bottles) and a field reagent blank (FRB) (one bottle). Precision and bias were measured by collecting additional samples for field duplicates and laboratory fortified sample matrix (LFSM)/LFSM duplicate (LFSMD) per batch of 20 field sample sets. A total of 86 field duplicate samples and 75 LFSM/LFSMD samples were collected in this study. </a:t>
            </a:r>
            <a:endParaRPr lang="en-US" dirty="0"/>
          </a:p>
          <a:p>
            <a:endParaRPr lang="en-US" dirty="0"/>
          </a:p>
        </p:txBody>
      </p:sp>
      <p:sp>
        <p:nvSpPr>
          <p:cNvPr id="4" name="Slide Number Placeholder 3"/>
          <p:cNvSpPr>
            <a:spLocks noGrp="1"/>
          </p:cNvSpPr>
          <p:nvPr>
            <p:ph type="sldNum" sz="quarter" idx="5"/>
          </p:nvPr>
        </p:nvSpPr>
        <p:spPr/>
        <p:txBody>
          <a:bodyPr/>
          <a:lstStyle/>
          <a:p>
            <a:fld id="{7D5CB47A-5BAF-5847-8462-8E087781F250}" type="slidenum">
              <a:rPr lang="en-US" smtClean="0"/>
              <a:pPr/>
              <a:t>16</a:t>
            </a:fld>
            <a:endParaRPr lang="en-US"/>
          </a:p>
        </p:txBody>
      </p:sp>
    </p:spTree>
    <p:extLst>
      <p:ext uri="{BB962C8B-B14F-4D97-AF65-F5344CB8AC3E}">
        <p14:creationId xmlns:p14="http://schemas.microsoft.com/office/powerpoint/2010/main" val="2063662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5CB47A-5BAF-5847-8462-8E087781F250}" type="slidenum">
              <a:rPr lang="en-US" smtClean="0"/>
              <a:pPr/>
              <a:t>17</a:t>
            </a:fld>
            <a:endParaRPr lang="en-US"/>
          </a:p>
        </p:txBody>
      </p:sp>
    </p:spTree>
    <p:extLst>
      <p:ext uri="{BB962C8B-B14F-4D97-AF65-F5344CB8AC3E}">
        <p14:creationId xmlns:p14="http://schemas.microsoft.com/office/powerpoint/2010/main" val="1375657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D5CB47A-5BAF-5847-8462-8E087781F250}" type="slidenum">
              <a:rPr lang="en-US" smtClean="0"/>
              <a:pPr/>
              <a:t>18</a:t>
            </a:fld>
            <a:endParaRPr lang="en-US"/>
          </a:p>
        </p:txBody>
      </p:sp>
    </p:spTree>
    <p:extLst>
      <p:ext uri="{BB962C8B-B14F-4D97-AF65-F5344CB8AC3E}">
        <p14:creationId xmlns:p14="http://schemas.microsoft.com/office/powerpoint/2010/main" val="143697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CB47A-5BAF-5847-8462-8E087781F250}" type="slidenum">
              <a:rPr lang="en-US" smtClean="0"/>
              <a:pPr/>
              <a:t>19</a:t>
            </a:fld>
            <a:endParaRPr lang="en-US"/>
          </a:p>
        </p:txBody>
      </p:sp>
    </p:spTree>
    <p:extLst>
      <p:ext uri="{BB962C8B-B14F-4D97-AF65-F5344CB8AC3E}">
        <p14:creationId xmlns:p14="http://schemas.microsoft.com/office/powerpoint/2010/main" val="408121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5CB47A-5BAF-5847-8462-8E087781F250}" type="slidenum">
              <a:rPr lang="en-US" smtClean="0"/>
              <a:pPr/>
              <a:t>2</a:t>
            </a:fld>
            <a:endParaRPr lang="en-US"/>
          </a:p>
        </p:txBody>
      </p:sp>
    </p:spTree>
    <p:extLst>
      <p:ext uri="{BB962C8B-B14F-4D97-AF65-F5344CB8AC3E}">
        <p14:creationId xmlns:p14="http://schemas.microsoft.com/office/powerpoint/2010/main" val="2719337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5CB47A-5BAF-5847-8462-8E087781F250}" type="slidenum">
              <a:rPr lang="en-US" smtClean="0"/>
              <a:pPr/>
              <a:t>20</a:t>
            </a:fld>
            <a:endParaRPr lang="en-US"/>
          </a:p>
        </p:txBody>
      </p:sp>
    </p:spTree>
    <p:extLst>
      <p:ext uri="{BB962C8B-B14F-4D97-AF65-F5344CB8AC3E}">
        <p14:creationId xmlns:p14="http://schemas.microsoft.com/office/powerpoint/2010/main" val="3639581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5CB47A-5BAF-5847-8462-8E087781F250}" type="slidenum">
              <a:rPr lang="en-US" smtClean="0"/>
              <a:pPr/>
              <a:t>21</a:t>
            </a:fld>
            <a:endParaRPr lang="en-US"/>
          </a:p>
        </p:txBody>
      </p:sp>
    </p:spTree>
    <p:extLst>
      <p:ext uri="{BB962C8B-B14F-4D97-AF65-F5344CB8AC3E}">
        <p14:creationId xmlns:p14="http://schemas.microsoft.com/office/powerpoint/2010/main" val="2538943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Source Sans Pro Web"/>
              </a:rPr>
              <a:t>The cumulative distribution as a fraction of frequency for the seven PFAS detected throughout CWS systems in Illinois per drinking-water source is shown in </a:t>
            </a:r>
            <a:r>
              <a:rPr lang="en-US" b="0" i="0" u="sng" dirty="0">
                <a:solidFill>
                  <a:srgbClr val="005EA2"/>
                </a:solidFill>
                <a:effectLst/>
                <a:latin typeface="Source Sans Pro Web"/>
                <a:hlinkClick r:id="rId3"/>
              </a:rPr>
              <a:t>figure 4</a:t>
            </a:r>
            <a:r>
              <a:rPr lang="en-US" b="0" i="0" dirty="0">
                <a:solidFill>
                  <a:srgbClr val="1B1B1B"/>
                </a:solidFill>
                <a:effectLst/>
                <a:latin typeface="Source Sans Pro Web"/>
              </a:rPr>
              <a:t>. The results show groundwater has nearly equal distribution of the frequency of detections among the six PFAS detected, with greatest frequency occurring for PFBS and highest concentration (150 ng/L) occurring for PFOS. PFOS and PFOA were more frequently detected in surface water and mixed drinking-water sources, with lower concentrations than groundwater.</a:t>
            </a:r>
            <a:endParaRPr lang="en-US" dirty="0"/>
          </a:p>
        </p:txBody>
      </p:sp>
      <p:sp>
        <p:nvSpPr>
          <p:cNvPr id="4" name="Slide Number Placeholder 3"/>
          <p:cNvSpPr>
            <a:spLocks noGrp="1"/>
          </p:cNvSpPr>
          <p:nvPr>
            <p:ph type="sldNum" sz="quarter" idx="5"/>
          </p:nvPr>
        </p:nvSpPr>
        <p:spPr/>
        <p:txBody>
          <a:bodyPr/>
          <a:lstStyle/>
          <a:p>
            <a:fld id="{7D5CB47A-5BAF-5847-8462-8E087781F250}" type="slidenum">
              <a:rPr lang="en-US" smtClean="0"/>
              <a:pPr/>
              <a:t>22</a:t>
            </a:fld>
            <a:endParaRPr lang="en-US"/>
          </a:p>
        </p:txBody>
      </p:sp>
    </p:spTree>
    <p:extLst>
      <p:ext uri="{BB962C8B-B14F-4D97-AF65-F5344CB8AC3E}">
        <p14:creationId xmlns:p14="http://schemas.microsoft.com/office/powerpoint/2010/main" val="3979078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CB47A-5BAF-5847-8462-8E087781F250}" type="slidenum">
              <a:rPr lang="en-US" smtClean="0"/>
              <a:pPr/>
              <a:t>23</a:t>
            </a:fld>
            <a:endParaRPr lang="en-US"/>
          </a:p>
        </p:txBody>
      </p:sp>
    </p:spTree>
    <p:extLst>
      <p:ext uri="{BB962C8B-B14F-4D97-AF65-F5344CB8AC3E}">
        <p14:creationId xmlns:p14="http://schemas.microsoft.com/office/powerpoint/2010/main" val="2686186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CB47A-5BAF-5847-8462-8E087781F250}" type="slidenum">
              <a:rPr lang="en-US" smtClean="0"/>
              <a:pPr/>
              <a:t>24</a:t>
            </a:fld>
            <a:endParaRPr lang="en-US"/>
          </a:p>
        </p:txBody>
      </p:sp>
    </p:spTree>
    <p:extLst>
      <p:ext uri="{BB962C8B-B14F-4D97-AF65-F5344CB8AC3E}">
        <p14:creationId xmlns:p14="http://schemas.microsoft.com/office/powerpoint/2010/main" val="140994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CB47A-5BAF-5847-8462-8E087781F250}" type="slidenum">
              <a:rPr lang="en-US" smtClean="0"/>
              <a:pPr/>
              <a:t>25</a:t>
            </a:fld>
            <a:endParaRPr lang="en-US"/>
          </a:p>
        </p:txBody>
      </p:sp>
    </p:spTree>
    <p:extLst>
      <p:ext uri="{BB962C8B-B14F-4D97-AF65-F5344CB8AC3E}">
        <p14:creationId xmlns:p14="http://schemas.microsoft.com/office/powerpoint/2010/main" val="588846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CB47A-5BAF-5847-8462-8E087781F250}" type="slidenum">
              <a:rPr lang="en-US" smtClean="0"/>
              <a:pPr/>
              <a:t>26</a:t>
            </a:fld>
            <a:endParaRPr lang="en-US"/>
          </a:p>
        </p:txBody>
      </p:sp>
    </p:spTree>
    <p:extLst>
      <p:ext uri="{BB962C8B-B14F-4D97-AF65-F5344CB8AC3E}">
        <p14:creationId xmlns:p14="http://schemas.microsoft.com/office/powerpoint/2010/main" val="3687355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CB47A-5BAF-5847-8462-8E087781F250}" type="slidenum">
              <a:rPr lang="en-US" smtClean="0"/>
              <a:pPr/>
              <a:t>27</a:t>
            </a:fld>
            <a:endParaRPr lang="en-US"/>
          </a:p>
        </p:txBody>
      </p:sp>
    </p:spTree>
    <p:extLst>
      <p:ext uri="{BB962C8B-B14F-4D97-AF65-F5344CB8AC3E}">
        <p14:creationId xmlns:p14="http://schemas.microsoft.com/office/powerpoint/2010/main" val="722897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Presentation, Questions?</a:t>
            </a:r>
          </a:p>
        </p:txBody>
      </p:sp>
      <p:sp>
        <p:nvSpPr>
          <p:cNvPr id="4" name="Slide Number Placeholder 3"/>
          <p:cNvSpPr>
            <a:spLocks noGrp="1"/>
          </p:cNvSpPr>
          <p:nvPr>
            <p:ph type="sldNum" sz="quarter" idx="5"/>
          </p:nvPr>
        </p:nvSpPr>
        <p:spPr/>
        <p:txBody>
          <a:bodyPr/>
          <a:lstStyle/>
          <a:p>
            <a:fld id="{7D5CB47A-5BAF-5847-8462-8E087781F250}" type="slidenum">
              <a:rPr lang="en-US" smtClean="0"/>
              <a:pPr/>
              <a:t>28</a:t>
            </a:fld>
            <a:endParaRPr lang="en-US"/>
          </a:p>
        </p:txBody>
      </p:sp>
    </p:spTree>
    <p:extLst>
      <p:ext uri="{BB962C8B-B14F-4D97-AF65-F5344CB8AC3E}">
        <p14:creationId xmlns:p14="http://schemas.microsoft.com/office/powerpoint/2010/main" val="865277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5CB47A-5BAF-5847-8462-8E087781F250}" type="slidenum">
              <a:rPr lang="en-US" smtClean="0"/>
              <a:pPr/>
              <a:t>29</a:t>
            </a:fld>
            <a:endParaRPr lang="en-US"/>
          </a:p>
        </p:txBody>
      </p:sp>
    </p:spTree>
    <p:extLst>
      <p:ext uri="{BB962C8B-B14F-4D97-AF65-F5344CB8AC3E}">
        <p14:creationId xmlns:p14="http://schemas.microsoft.com/office/powerpoint/2010/main" val="2284472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CB47A-5BAF-5847-8462-8E087781F250}" type="slidenum">
              <a:rPr lang="en-US" smtClean="0"/>
              <a:pPr/>
              <a:t>3</a:t>
            </a:fld>
            <a:endParaRPr lang="en-US"/>
          </a:p>
        </p:txBody>
      </p:sp>
    </p:spTree>
    <p:extLst>
      <p:ext uri="{BB962C8B-B14F-4D97-AF65-F5344CB8AC3E}">
        <p14:creationId xmlns:p14="http://schemas.microsoft.com/office/powerpoint/2010/main" val="3430728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https://www.rnz.co.nz/news/environment/397591/banned-firefighting-foam-found-at-port-taranaki-dunedin-airport</a:t>
            </a:r>
            <a:endParaRPr lang="en-US" dirty="0"/>
          </a:p>
          <a:p>
            <a:r>
              <a:rPr lang="en-US" dirty="0">
                <a:hlinkClick r:id="rId4"/>
              </a:rPr>
              <a:t>https://chemicalwatch.com/76146/precise-genx-mechanism-of-toxicity-eludes-epa-scientists</a:t>
            </a:r>
            <a:endParaRPr lang="en-US" dirty="0"/>
          </a:p>
          <a:p>
            <a:endParaRPr lang="en-US" dirty="0"/>
          </a:p>
          <a:p>
            <a:r>
              <a:rPr lang="en-US" dirty="0"/>
              <a:t>PFOS and PFOA are fully fluorinated, organic compounds. They are the two PFASs that have been produced in the largest amounts within the United States  PFOS/PFOA- </a:t>
            </a:r>
            <a:r>
              <a:rPr lang="en-US" dirty="0" err="1"/>
              <a:t>perfluorooctane</a:t>
            </a:r>
            <a:r>
              <a:rPr lang="en-US" dirty="0"/>
              <a:t> sulfonate and perfluorooctanoic acid</a:t>
            </a:r>
          </a:p>
          <a:p>
            <a:endParaRPr lang="en-US" dirty="0"/>
          </a:p>
        </p:txBody>
      </p:sp>
      <p:sp>
        <p:nvSpPr>
          <p:cNvPr id="4" name="Slide Number Placeholder 3"/>
          <p:cNvSpPr>
            <a:spLocks noGrp="1"/>
          </p:cNvSpPr>
          <p:nvPr>
            <p:ph type="sldNum" sz="quarter" idx="5"/>
          </p:nvPr>
        </p:nvSpPr>
        <p:spPr/>
        <p:txBody>
          <a:bodyPr/>
          <a:lstStyle/>
          <a:p>
            <a:fld id="{28EB0F45-81FE-441B-AA1E-37331680981D}" type="slidenum">
              <a:rPr lang="en-US" smtClean="0"/>
              <a:t>4</a:t>
            </a:fld>
            <a:endParaRPr lang="en-US"/>
          </a:p>
        </p:txBody>
      </p:sp>
    </p:spTree>
    <p:extLst>
      <p:ext uri="{BB962C8B-B14F-4D97-AF65-F5344CB8AC3E}">
        <p14:creationId xmlns:p14="http://schemas.microsoft.com/office/powerpoint/2010/main" val="424722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blood of general human and wildlife population</a:t>
            </a:r>
          </a:p>
          <a:p>
            <a:r>
              <a:rPr lang="en-US" dirty="0"/>
              <a:t>USEPA Fact Sheet: </a:t>
            </a:r>
            <a:r>
              <a:rPr lang="en-US" dirty="0">
                <a:hlinkClick r:id="rId3"/>
              </a:rPr>
              <a:t>https://www.epa.gov/sites/production/files/2017-12/documents/ffrrofactsheet_contaminants_pfos_pfoa_11-20-17_508_0.pdf</a:t>
            </a:r>
            <a:endParaRPr lang="en-US" dirty="0"/>
          </a:p>
        </p:txBody>
      </p:sp>
      <p:sp>
        <p:nvSpPr>
          <p:cNvPr id="4" name="Slide Number Placeholder 3"/>
          <p:cNvSpPr>
            <a:spLocks noGrp="1"/>
          </p:cNvSpPr>
          <p:nvPr>
            <p:ph type="sldNum" sz="quarter" idx="5"/>
          </p:nvPr>
        </p:nvSpPr>
        <p:spPr/>
        <p:txBody>
          <a:bodyPr/>
          <a:lstStyle/>
          <a:p>
            <a:fld id="{28EB0F45-81FE-441B-AA1E-37331680981D}" type="slidenum">
              <a:rPr lang="en-US" smtClean="0"/>
              <a:t>5</a:t>
            </a:fld>
            <a:endParaRPr lang="en-US"/>
          </a:p>
        </p:txBody>
      </p:sp>
    </p:spTree>
    <p:extLst>
      <p:ext uri="{BB962C8B-B14F-4D97-AF65-F5344CB8AC3E}">
        <p14:creationId xmlns:p14="http://schemas.microsoft.com/office/powerpoint/2010/main" val="334747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1179" indent="-291179" defTabSz="465887">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7D5CB47A-5BAF-5847-8462-8E087781F250}" type="slidenum">
              <a:rPr lang="en-US" smtClean="0"/>
              <a:pPr/>
              <a:t>6</a:t>
            </a:fld>
            <a:endParaRPr lang="en-US"/>
          </a:p>
        </p:txBody>
      </p:sp>
    </p:spTree>
    <p:extLst>
      <p:ext uri="{BB962C8B-B14F-4D97-AF65-F5344CB8AC3E}">
        <p14:creationId xmlns:p14="http://schemas.microsoft.com/office/powerpoint/2010/main" val="4141522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5"/>
          </p:nvPr>
        </p:nvSpPr>
        <p:spPr/>
        <p:txBody>
          <a:bodyPr/>
          <a:lstStyle/>
          <a:p>
            <a:fld id="{7D5CB47A-5BAF-5847-8462-8E087781F250}" type="slidenum">
              <a:rPr lang="en-US" smtClean="0"/>
              <a:pPr/>
              <a:t>7</a:t>
            </a:fld>
            <a:endParaRPr lang="en-US"/>
          </a:p>
        </p:txBody>
      </p:sp>
    </p:spTree>
    <p:extLst>
      <p:ext uri="{BB962C8B-B14F-4D97-AF65-F5344CB8AC3E}">
        <p14:creationId xmlns:p14="http://schemas.microsoft.com/office/powerpoint/2010/main" val="3775518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srgbClr val="211D1E"/>
                </a:solidFill>
                <a:latin typeface="Times New Roman" panose="02020603050405020304" pitchFamily="18" charset="0"/>
              </a:rPr>
              <a:t>The U.S. manufacturing began to decrease production of some PFAS in over the potential health and environmental effects (Interstate Technology Regulatory Council, 2020). However, PFAS are still used internationally where comprehensive regulation is lacking, and some of these products are imported to the United States often as novel molecules of PFAS-containing products that may not be detected by current laboratory instrumentation (Cousins and others, 2019; Nakayama and others, 2019</a:t>
            </a:r>
          </a:p>
          <a:p>
            <a:endParaRPr lang="en-US" sz="1600" dirty="0">
              <a:solidFill>
                <a:srgbClr val="211D1E"/>
              </a:solidFill>
              <a:latin typeface="Times New Roman" panose="02020603050405020304" pitchFamily="18" charset="0"/>
            </a:endParaRPr>
          </a:p>
          <a:p>
            <a:r>
              <a:rPr lang="en-US" sz="1600" dirty="0">
                <a:solidFill>
                  <a:srgbClr val="211D1E"/>
                </a:solidFill>
                <a:latin typeface="Times New Roman" panose="02020603050405020304" pitchFamily="18" charset="0"/>
              </a:rPr>
              <a:t>March of 2023, USEPA proposed MCLs of 4 ppt for PFOA and PFOS and a hazard index  of combined four PFAS </a:t>
            </a:r>
            <a:r>
              <a:rPr lang="en-US" sz="1600" dirty="0"/>
              <a:t>and for a mixture containing one or more of </a:t>
            </a:r>
            <a:r>
              <a:rPr lang="en-US" sz="1600" dirty="0" err="1"/>
              <a:t>PFHxS</a:t>
            </a:r>
            <a:r>
              <a:rPr lang="en-US" sz="1600" dirty="0"/>
              <a:t>, HFPO-DA and its ammonium salt, PFNA, PFBS as an HI of unitless 1.0. </a:t>
            </a:r>
            <a:endParaRPr lang="en-US" sz="1600" dirty="0">
              <a:solidFill>
                <a:srgbClr val="211D1E"/>
              </a:solidFill>
              <a:latin typeface="Times New Roman" panose="02020603050405020304" pitchFamily="18" charset="0"/>
            </a:endParaRPr>
          </a:p>
          <a:p>
            <a:endParaRPr lang="en-US" dirty="0">
              <a:hlinkClick r:id="rId3"/>
            </a:endParaRPr>
          </a:p>
          <a:p>
            <a:r>
              <a:rPr lang="en-US" dirty="0">
                <a:hlinkClick r:id="rId3"/>
              </a:rPr>
              <a:t>https://www.federalregister.gov/documents/2023/03/29/2023-05471/pfas-national-primary-drinking-water-regulation-rulemakingaking</a:t>
            </a:r>
            <a:endParaRPr lang="en-US" dirty="0"/>
          </a:p>
        </p:txBody>
      </p:sp>
      <p:sp>
        <p:nvSpPr>
          <p:cNvPr id="4" name="Slide Number Placeholder 3"/>
          <p:cNvSpPr>
            <a:spLocks noGrp="1"/>
          </p:cNvSpPr>
          <p:nvPr>
            <p:ph type="sldNum" sz="quarter" idx="5"/>
          </p:nvPr>
        </p:nvSpPr>
        <p:spPr/>
        <p:txBody>
          <a:bodyPr/>
          <a:lstStyle/>
          <a:p>
            <a:fld id="{7D5CB47A-5BAF-5847-8462-8E087781F250}" type="slidenum">
              <a:rPr lang="en-US" smtClean="0"/>
              <a:pPr/>
              <a:t>8</a:t>
            </a:fld>
            <a:endParaRPr lang="en-US"/>
          </a:p>
        </p:txBody>
      </p:sp>
    </p:spTree>
    <p:extLst>
      <p:ext uri="{BB962C8B-B14F-4D97-AF65-F5344CB8AC3E}">
        <p14:creationId xmlns:p14="http://schemas.microsoft.com/office/powerpoint/2010/main" val="469798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7D5CB47A-5BAF-5847-8462-8E087781F250}" type="slidenum">
              <a:rPr lang="en-US" smtClean="0"/>
              <a:pPr/>
              <a:t>9</a:t>
            </a:fld>
            <a:endParaRPr lang="en-US"/>
          </a:p>
        </p:txBody>
      </p:sp>
    </p:spTree>
    <p:extLst>
      <p:ext uri="{BB962C8B-B14F-4D97-AF65-F5344CB8AC3E}">
        <p14:creationId xmlns:p14="http://schemas.microsoft.com/office/powerpoint/2010/main" val="4060925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endParaRPr lang="en-US" dirty="0"/>
          </a:p>
        </p:txBody>
      </p:sp>
      <p:sp>
        <p:nvSpPr>
          <p:cNvPr id="3" name="Content Placeholder 2"/>
          <p:cNvSpPr>
            <a:spLocks noGrp="1"/>
          </p:cNvSpPr>
          <p:nvPr>
            <p:ph idx="1" hasCustomPrompt="1"/>
          </p:nvPr>
        </p:nvSpPr>
        <p:spPr/>
        <p:txBody>
          <a:bodyPr/>
          <a:lstStyle>
            <a:lvl1pPr marL="0" indent="0">
              <a:buNone/>
              <a:defRPr/>
            </a:lvl1pPr>
            <a:lvl2pPr marL="457188" indent="0">
              <a:buNone/>
              <a:defRPr/>
            </a:lvl2pPr>
          </a:lstStyle>
          <a:p>
            <a:pPr lvl="0"/>
            <a:r>
              <a:rPr lang="en-US" dirty="0" err="1"/>
              <a:t>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4548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066145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resentation_2nd_page_temp_16_9.png"/>
          <p:cNvPicPr>
            <a:picLocks noChangeAspect="1"/>
          </p:cNvPicPr>
          <p:nvPr userDrawn="1"/>
        </p:nvPicPr>
        <p:blipFill>
          <a:blip r:embed="rId4"/>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49"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gen_art.jpg"/>
          <p:cNvPicPr>
            <a:picLocks noChangeAspect="1"/>
          </p:cNvPicPr>
          <p:nvPr userDrawn="1"/>
        </p:nvPicPr>
        <p:blipFill>
          <a:blip r:embed="rId3"/>
          <a:stretch>
            <a:fillRect/>
          </a:stretch>
        </p:blipFill>
        <p:spPr>
          <a:xfrm>
            <a:off x="6763" y="0"/>
            <a:ext cx="9130473" cy="5143500"/>
          </a:xfrm>
          <a:prstGeom prst="rect">
            <a:avLst/>
          </a:prstGeom>
        </p:spPr>
      </p:pic>
      <p:pic>
        <p:nvPicPr>
          <p:cNvPr id="7" name="Picture 6" descr="presentation_2nd_page_temp_16_9.png"/>
          <p:cNvPicPr>
            <a:picLocks noChangeAspect="1"/>
          </p:cNvPicPr>
          <p:nvPr userDrawn="1"/>
        </p:nvPicPr>
        <p:blipFill>
          <a:blip r:embed="rId4"/>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resentation_cover_temp_16_9.png"/>
          <p:cNvPicPr>
            <a:picLocks noChangeAspect="1"/>
          </p:cNvPicPr>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1230471090"/>
      </p:ext>
    </p:extLst>
  </p:cSld>
  <p:clrMap bg1="lt1" tx1="dk1" bg2="lt2" tx2="dk2" accent1="accent1" accent2="accent2" accent3="accent3" accent4="accent4" accent5="accent5" accent6="accent6" hlink="hlink" folHlink="folHlink"/>
  <p:sldLayoutIdLst>
    <p:sldLayoutId id="2147483660" r:id="rId1"/>
    <p:sldLayoutId id="2147483663" r:id="rId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llinois-epa.maps.arcgis.com/apps/dashboards/bd611162a7f74cfe88b6928c926416c3"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mailto:agahala@usgs.gov"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ntp.niehs.nih.gov/ntp/ohat/pfoa_pfos/pfoa_pfosmonograph_508.pdf" TargetMode="External"/><Relationship Id="rId3" Type="http://schemas.openxmlformats.org/officeDocument/2006/relationships/hyperlink" Target="https://www.atsdr.cdc.gov/pfas/health-effects/index.html" TargetMode="External"/><Relationship Id="rId7" Type="http://schemas.openxmlformats.org/officeDocument/2006/relationships/hyperlink" Target="https://epa.illinois.gov/topics/water-quality/pfas/pfas-statewide-investigation-network.html" TargetMode="External"/><Relationship Id="rId12" Type="http://schemas.openxmlformats.org/officeDocument/2006/relationships/hyperlink" Target="https://doi.org/10.1016/j.tox.2021.153031"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doi.org/10.1021/es070895g" TargetMode="External"/><Relationship Id="rId11" Type="http://schemas.openxmlformats.org/officeDocument/2006/relationships/hyperlink" Target="https://doi.org/10.1016/j.envres.2012.03.007" TargetMode="External"/><Relationship Id="rId5" Type="http://schemas.openxmlformats.org/officeDocument/2006/relationships/hyperlink" Target="https://doi.org/10.1289/EHP10092" TargetMode="External"/><Relationship Id="rId10" Type="http://schemas.openxmlformats.org/officeDocument/2006/relationships/hyperlink" Target="https://doi.org/10.3389/fepid.2022.934715" TargetMode="External"/><Relationship Id="rId4" Type="http://schemas.openxmlformats.org/officeDocument/2006/relationships/hyperlink" Target="https://doi.org/10.1002/aws2.1252" TargetMode="External"/><Relationship Id="rId9" Type="http://schemas.openxmlformats.org/officeDocument/2006/relationships/hyperlink" Target="https://doi.org/10.11106/ijt.2020.13.1.1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chemicalwatch.com/76146/precise-genx-mechanism-of-toxicity-eludes-epa-scientists" TargetMode="External"/><Relationship Id="rId5" Type="http://schemas.openxmlformats.org/officeDocument/2006/relationships/hyperlink" Target="https://www.rnz.co.nz/news/environment/397591/banned-firefighting-foam-found-at-port-taranaki-dunedin-airport"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pa.illinois.gov/topics/water-quality/pfas.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5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Subtitle 2"/>
          <p:cNvSpPr txBox="1">
            <a:spLocks/>
          </p:cNvSpPr>
          <p:nvPr/>
        </p:nvSpPr>
        <p:spPr bwMode="auto">
          <a:xfrm>
            <a:off x="56398" y="2659380"/>
            <a:ext cx="4488180" cy="1432561"/>
          </a:xfrm>
          <a:prstGeom prst="rect">
            <a:avLst/>
          </a:prstGeom>
          <a:noFill/>
          <a:ln w="12700">
            <a:noFill/>
            <a:miter lim="800000"/>
            <a:headEnd/>
            <a:tailEnd/>
          </a:ln>
          <a:effectLst/>
        </p:spPr>
        <p:txBody>
          <a:bodyPr lIns="50800" tIns="50800" rIns="90488" bIns="50800" anchor="t">
            <a:prstTxWarp prst="textNoShape">
              <a:avLst/>
            </a:prstTxWarp>
          </a:bodyPr>
          <a:lstStyle/>
          <a:p>
            <a:pPr marL="39688">
              <a:spcBef>
                <a:spcPts val="600"/>
              </a:spcBef>
              <a:spcAft>
                <a:spcPts val="0"/>
              </a:spcAft>
              <a:defRPr/>
            </a:pPr>
            <a:r>
              <a:rPr lang="en-US" sz="1400" b="1" kern="0" dirty="0">
                <a:solidFill>
                  <a:schemeClr val="bg1"/>
                </a:solidFill>
                <a:latin typeface="Univers" panose="020B0503020202020204" pitchFamily="34" charset="0"/>
                <a:cs typeface="Arial" pitchFamily="34" charset="0"/>
                <a:sym typeface="Arial Bold" charset="0"/>
              </a:rPr>
              <a:t>Amy M. Gahala</a:t>
            </a:r>
          </a:p>
          <a:p>
            <a:pPr marL="39688">
              <a:spcBef>
                <a:spcPts val="600"/>
              </a:spcBef>
              <a:spcAft>
                <a:spcPts val="0"/>
              </a:spcAft>
              <a:defRPr/>
            </a:pPr>
            <a:r>
              <a:rPr lang="en-US" sz="1400" b="1" kern="0" dirty="0">
                <a:solidFill>
                  <a:schemeClr val="bg1"/>
                </a:solidFill>
                <a:latin typeface="Univers" panose="020B0503020202020204" pitchFamily="34" charset="0"/>
                <a:cs typeface="Arial" pitchFamily="34" charset="0"/>
                <a:sym typeface="Arial Bold" charset="0"/>
              </a:rPr>
              <a:t>Hydrologist</a:t>
            </a:r>
          </a:p>
          <a:p>
            <a:pPr marL="39688">
              <a:spcBef>
                <a:spcPts val="600"/>
              </a:spcBef>
              <a:spcAft>
                <a:spcPts val="0"/>
              </a:spcAft>
              <a:defRPr/>
            </a:pPr>
            <a:r>
              <a:rPr lang="en-US" sz="1400" b="1" kern="0" dirty="0">
                <a:solidFill>
                  <a:schemeClr val="bg1"/>
                </a:solidFill>
                <a:latin typeface="Univers" panose="020B0503020202020204" pitchFamily="34" charset="0"/>
                <a:cs typeface="Arial" pitchFamily="34" charset="0"/>
                <a:sym typeface="Arial Bold" charset="0"/>
              </a:rPr>
              <a:t>Central Midwest Water Science Center</a:t>
            </a:r>
          </a:p>
          <a:p>
            <a:pPr marL="39688">
              <a:spcBef>
                <a:spcPts val="600"/>
              </a:spcBef>
              <a:spcAft>
                <a:spcPts val="0"/>
              </a:spcAft>
              <a:defRPr/>
            </a:pPr>
            <a:r>
              <a:rPr lang="en-US" sz="1400" b="1" kern="0" dirty="0">
                <a:solidFill>
                  <a:schemeClr val="bg1"/>
                </a:solidFill>
                <a:latin typeface="Univers" panose="020B0503020202020204" pitchFamily="34" charset="0"/>
                <a:cs typeface="Arial" pitchFamily="34" charset="0"/>
                <a:sym typeface="Arial Bold" charset="0"/>
              </a:rPr>
              <a:t>U.S. Geological Survey (USGS)</a:t>
            </a:r>
          </a:p>
          <a:p>
            <a:pPr marL="39688">
              <a:spcBef>
                <a:spcPts val="600"/>
              </a:spcBef>
              <a:spcAft>
                <a:spcPts val="0"/>
              </a:spcAft>
              <a:defRPr/>
            </a:pPr>
            <a:r>
              <a:rPr lang="en-US" sz="1400" b="1" kern="0" dirty="0">
                <a:solidFill>
                  <a:schemeClr val="bg1"/>
                </a:solidFill>
                <a:latin typeface="Univers" panose="020B0503020202020204" pitchFamily="34" charset="0"/>
                <a:cs typeface="Arial" pitchFamily="34" charset="0"/>
                <a:sym typeface="Arial Bold" charset="0"/>
              </a:rPr>
              <a:t>agahala@usgs.gov</a:t>
            </a:r>
          </a:p>
          <a:p>
            <a:pPr marL="39688">
              <a:spcBef>
                <a:spcPts val="600"/>
              </a:spcBef>
              <a:spcAft>
                <a:spcPts val="0"/>
              </a:spcAft>
              <a:defRPr/>
            </a:pPr>
            <a:endParaRPr lang="en-US" sz="900" b="1" kern="0" dirty="0">
              <a:solidFill>
                <a:schemeClr val="bg1"/>
              </a:solidFill>
              <a:latin typeface="Arial" pitchFamily="34" charset="0"/>
              <a:ea typeface="+mn-ea"/>
              <a:cs typeface="Arial" pitchFamily="34" charset="0"/>
              <a:sym typeface="Arial Bold" charset="0"/>
            </a:endParaRPr>
          </a:p>
          <a:p>
            <a:pPr marL="39688">
              <a:spcBef>
                <a:spcPts val="600"/>
              </a:spcBef>
              <a:spcAft>
                <a:spcPts val="0"/>
              </a:spcAft>
              <a:defRPr/>
            </a:pPr>
            <a:endParaRPr lang="en-US" sz="900" b="1" kern="0" dirty="0">
              <a:solidFill>
                <a:schemeClr val="bg1"/>
              </a:solidFill>
              <a:latin typeface="Arial" pitchFamily="34" charset="0"/>
              <a:cs typeface="Arial" pitchFamily="34" charset="0"/>
              <a:sym typeface="Arial Bold" charset="0"/>
            </a:endParaRPr>
          </a:p>
          <a:p>
            <a:pPr marL="39688">
              <a:spcBef>
                <a:spcPts val="600"/>
              </a:spcBef>
              <a:spcAft>
                <a:spcPts val="0"/>
              </a:spcAft>
              <a:defRPr/>
            </a:pPr>
            <a:endParaRPr lang="en-US" sz="900" b="1" kern="0" dirty="0">
              <a:solidFill>
                <a:schemeClr val="bg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sz="1000" b="1" kern="0" dirty="0">
              <a:solidFill>
                <a:schemeClr val="bg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sz="1000" b="1" kern="0" dirty="0">
              <a:solidFill>
                <a:schemeClr val="bg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sz="1000" b="1" kern="0" dirty="0">
              <a:solidFill>
                <a:schemeClr val="bg1"/>
              </a:solidFill>
              <a:latin typeface="Arial" pitchFamily="34" charset="0"/>
              <a:ea typeface="+mn-ea"/>
              <a:cs typeface="Arial" pitchFamily="34" charset="0"/>
              <a:sym typeface="Arial Bold" charset="0"/>
            </a:endParaRPr>
          </a:p>
          <a:p>
            <a:pPr marL="39688">
              <a:spcBef>
                <a:spcPts val="600"/>
              </a:spcBef>
              <a:spcAft>
                <a:spcPts val="0"/>
              </a:spcAft>
              <a:defRPr/>
            </a:pPr>
            <a:r>
              <a:rPr lang="en-US" sz="1000" b="1" kern="0" dirty="0">
                <a:solidFill>
                  <a:schemeClr val="bg1"/>
                </a:solidFill>
                <a:latin typeface="Arial" pitchFamily="34" charset="0"/>
                <a:ea typeface="+mn-ea"/>
                <a:cs typeface="Arial" pitchFamily="34" charset="0"/>
                <a:sym typeface="Arial Bold" charset="0"/>
              </a:rPr>
              <a:t>  </a:t>
            </a:r>
          </a:p>
        </p:txBody>
      </p:sp>
      <p:sp>
        <p:nvSpPr>
          <p:cNvPr id="4" name="Subtitle 2"/>
          <p:cNvSpPr txBox="1">
            <a:spLocks/>
          </p:cNvSpPr>
          <p:nvPr/>
        </p:nvSpPr>
        <p:spPr bwMode="auto">
          <a:xfrm>
            <a:off x="240782" y="756365"/>
            <a:ext cx="8846820" cy="1595134"/>
          </a:xfrm>
          <a:prstGeom prst="rect">
            <a:avLst/>
          </a:prstGeom>
          <a:noFill/>
          <a:ln w="12700">
            <a:noFill/>
            <a:miter lim="800000"/>
            <a:headEnd/>
            <a:tailEnd/>
          </a:ln>
          <a:effectLst/>
        </p:spPr>
        <p:txBody>
          <a:bodyPr lIns="50800" tIns="50800" rIns="90488" bIns="50800" anchor="t">
            <a:prstTxWarp prst="textNoShape">
              <a:avLst/>
            </a:prstTxWarp>
          </a:bodyPr>
          <a:lstStyle/>
          <a:p>
            <a:pPr marL="39688">
              <a:spcBef>
                <a:spcPts val="600"/>
              </a:spcBef>
              <a:spcAft>
                <a:spcPts val="0"/>
              </a:spcAft>
              <a:defRPr/>
            </a:pPr>
            <a:r>
              <a:rPr lang="en-US" sz="2400" b="1" i="1" kern="0" dirty="0">
                <a:solidFill>
                  <a:schemeClr val="bg1"/>
                </a:solidFill>
                <a:latin typeface="Univers" panose="020B0503020202020204" pitchFamily="34" charset="0"/>
                <a:cs typeface="Arial" pitchFamily="34" charset="0"/>
                <a:sym typeface="Arial Bold" charset="0"/>
              </a:rPr>
              <a:t>Statewide Sampling to Determine Spatial Distribution, Prevalence, and Occurrence of Per- and Polyfluoroalkyl Substances (PFAS) in Illinois Community Water Supplies, 2020—21 </a:t>
            </a:r>
          </a:p>
          <a:p>
            <a:pPr marL="496888" lvl="1">
              <a:spcBef>
                <a:spcPts val="600"/>
              </a:spcBef>
              <a:spcAft>
                <a:spcPts val="600"/>
              </a:spcAft>
              <a:defRPr/>
            </a:pPr>
            <a:endParaRPr lang="en-US" sz="2400" b="1" i="1" kern="0" dirty="0">
              <a:solidFill>
                <a:schemeClr val="bg1"/>
              </a:solidFill>
              <a:latin typeface="Arial" pitchFamily="34" charset="0"/>
              <a:ea typeface="+mn-ea"/>
              <a:cs typeface="Arial" pitchFamily="34" charset="0"/>
              <a:sym typeface="Arial Bold" charset="0"/>
            </a:endParaRPr>
          </a:p>
          <a:p>
            <a:pPr marL="39688">
              <a:spcBef>
                <a:spcPts val="600"/>
              </a:spcBef>
              <a:spcAft>
                <a:spcPts val="0"/>
              </a:spcAft>
              <a:defRPr/>
            </a:pPr>
            <a:r>
              <a:rPr lang="en-US" sz="2400" b="1" i="1" kern="0" dirty="0">
                <a:solidFill>
                  <a:schemeClr val="bg1"/>
                </a:solidFill>
                <a:latin typeface="Arial" pitchFamily="34" charset="0"/>
                <a:ea typeface="+mn-ea"/>
                <a:cs typeface="Arial" pitchFamily="34" charset="0"/>
                <a:sym typeface="Arial Bold" charset="0"/>
              </a:rPr>
              <a:t>  </a:t>
            </a:r>
          </a:p>
        </p:txBody>
      </p:sp>
      <p:sp>
        <p:nvSpPr>
          <p:cNvPr id="8" name="TextBox 7">
            <a:extLst>
              <a:ext uri="{FF2B5EF4-FFF2-40B4-BE49-F238E27FC236}">
                <a16:creationId xmlns:a16="http://schemas.microsoft.com/office/drawing/2014/main" id="{F5E31621-4A29-6446-FB4C-6899D5ACC28E}"/>
              </a:ext>
            </a:extLst>
          </p:cNvPr>
          <p:cNvSpPr txBox="1"/>
          <p:nvPr/>
        </p:nvSpPr>
        <p:spPr>
          <a:xfrm>
            <a:off x="4820402" y="4143225"/>
            <a:ext cx="4267200" cy="954107"/>
          </a:xfrm>
          <a:prstGeom prst="rect">
            <a:avLst/>
          </a:prstGeom>
          <a:noFill/>
        </p:spPr>
        <p:txBody>
          <a:bodyPr wrap="square" rtlCol="0">
            <a:spAutoFit/>
          </a:bodyPr>
          <a:lstStyle/>
          <a:p>
            <a:r>
              <a:rPr lang="en-US" sz="1400" b="1" dirty="0">
                <a:solidFill>
                  <a:schemeClr val="bg1"/>
                </a:solidFill>
                <a:latin typeface="Univers" panose="020B0503020202020204" pitchFamily="34" charset="0"/>
              </a:rPr>
              <a:t>Photo of faucet from which a finished water sample was collected. Photograph taken by Alan Fuhrman, Illinois Environmental Protection Agency.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EAD566-FC54-4A2D-8DC1-5B13DB0C737C}"/>
              </a:ext>
            </a:extLst>
          </p:cNvPr>
          <p:cNvSpPr txBox="1"/>
          <p:nvPr/>
        </p:nvSpPr>
        <p:spPr>
          <a:xfrm>
            <a:off x="-190500" y="211455"/>
            <a:ext cx="9029699" cy="600164"/>
          </a:xfrm>
          <a:prstGeom prst="rect">
            <a:avLst/>
          </a:prstGeom>
          <a:noFill/>
        </p:spPr>
        <p:txBody>
          <a:bodyPr wrap="square" rtlCol="0">
            <a:spAutoFit/>
          </a:bodyPr>
          <a:lstStyle/>
          <a:p>
            <a:pPr algn="ctr"/>
            <a:r>
              <a:rPr lang="en-US" sz="3300" b="1" dirty="0">
                <a:ln w="13462">
                  <a:solidFill>
                    <a:schemeClr val="bg1"/>
                  </a:solidFill>
                  <a:prstDash val="solid"/>
                </a:ln>
                <a:solidFill>
                  <a:schemeClr val="tx1">
                    <a:lumMod val="85000"/>
                    <a:lumOff val="15000"/>
                  </a:schemeClr>
                </a:solidFill>
                <a:latin typeface="Univers" panose="020B0503020202020204" pitchFamily="34" charset="0"/>
              </a:rPr>
              <a:t>Illinois Health-Based Guidance Level</a:t>
            </a:r>
            <a:endParaRPr lang="en-US" sz="3300" dirty="0">
              <a:latin typeface="Univers" panose="020B0503020202020204" pitchFamily="34" charset="0"/>
            </a:endParaRPr>
          </a:p>
        </p:txBody>
      </p:sp>
      <p:pic>
        <p:nvPicPr>
          <p:cNvPr id="3" name="Picture 2">
            <a:extLst>
              <a:ext uri="{FF2B5EF4-FFF2-40B4-BE49-F238E27FC236}">
                <a16:creationId xmlns:a16="http://schemas.microsoft.com/office/drawing/2014/main" id="{43951416-1248-D681-7D2D-69F181768CC9}"/>
              </a:ext>
            </a:extLst>
          </p:cNvPr>
          <p:cNvPicPr>
            <a:picLocks noChangeAspect="1"/>
          </p:cNvPicPr>
          <p:nvPr/>
        </p:nvPicPr>
        <p:blipFill>
          <a:blip r:embed="rId3"/>
          <a:stretch>
            <a:fillRect/>
          </a:stretch>
        </p:blipFill>
        <p:spPr>
          <a:xfrm>
            <a:off x="777239" y="773835"/>
            <a:ext cx="5538479" cy="3595830"/>
          </a:xfrm>
          <a:prstGeom prst="rect">
            <a:avLst/>
          </a:prstGeom>
        </p:spPr>
      </p:pic>
      <p:sp>
        <p:nvSpPr>
          <p:cNvPr id="2" name="TextBox 1">
            <a:extLst>
              <a:ext uri="{FF2B5EF4-FFF2-40B4-BE49-F238E27FC236}">
                <a16:creationId xmlns:a16="http://schemas.microsoft.com/office/drawing/2014/main" id="{5B20874C-2485-6F9A-64B5-3F6B94E7EB16}"/>
              </a:ext>
            </a:extLst>
          </p:cNvPr>
          <p:cNvSpPr txBox="1"/>
          <p:nvPr/>
        </p:nvSpPr>
        <p:spPr>
          <a:xfrm>
            <a:off x="1451428" y="4369664"/>
            <a:ext cx="5065485" cy="369332"/>
          </a:xfrm>
          <a:prstGeom prst="rect">
            <a:avLst/>
          </a:prstGeom>
          <a:noFill/>
        </p:spPr>
        <p:txBody>
          <a:bodyPr wrap="square" rtlCol="0">
            <a:spAutoFit/>
          </a:bodyPr>
          <a:lstStyle/>
          <a:p>
            <a:r>
              <a:rPr lang="en-US" dirty="0"/>
              <a:t>Illinois Environmental Protection Agency, 2023</a:t>
            </a:r>
          </a:p>
        </p:txBody>
      </p:sp>
      <p:sp>
        <p:nvSpPr>
          <p:cNvPr id="4" name="TextBox 3">
            <a:extLst>
              <a:ext uri="{FF2B5EF4-FFF2-40B4-BE49-F238E27FC236}">
                <a16:creationId xmlns:a16="http://schemas.microsoft.com/office/drawing/2014/main" id="{A0FE751F-3FF1-9C51-416D-74AB3E69A924}"/>
              </a:ext>
            </a:extLst>
          </p:cNvPr>
          <p:cNvSpPr txBox="1"/>
          <p:nvPr/>
        </p:nvSpPr>
        <p:spPr>
          <a:xfrm>
            <a:off x="8248578" y="4594018"/>
            <a:ext cx="694944"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314476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295771" y="141733"/>
            <a:ext cx="8811584" cy="799376"/>
          </a:xfrm>
          <a:prstGeom prst="rect">
            <a:avLst/>
          </a:prstGeom>
          <a:noFill/>
          <a:ln w="12700">
            <a:noFill/>
            <a:miter lim="800000"/>
            <a:headEnd/>
            <a:tailEnd/>
          </a:ln>
          <a:effectLst/>
        </p:spPr>
        <p:txBody>
          <a:bodyPr lIns="50800" tIns="50800" rIns="90488" bIns="50800" anchor="t">
            <a:prstTxWarp prst="textNoShape">
              <a:avLst/>
            </a:prstTxWarp>
          </a:bodyPr>
          <a:lstStyle/>
          <a:p>
            <a:pPr marL="39688">
              <a:spcBef>
                <a:spcPts val="600"/>
              </a:spcBef>
              <a:spcAft>
                <a:spcPts val="0"/>
              </a:spcAft>
              <a:defRPr/>
            </a:pPr>
            <a:r>
              <a:rPr lang="en-US" sz="2400" b="1" kern="0" dirty="0">
                <a:latin typeface="Univers" panose="020B0503020202020204" pitchFamily="34" charset="0"/>
                <a:cs typeface="Arial" pitchFamily="34" charset="0"/>
                <a:sym typeface="Arial Bold" charset="0"/>
              </a:rPr>
              <a:t>PFAS Analysis: </a:t>
            </a:r>
            <a:r>
              <a:rPr lang="en-US" sz="2400" b="0" i="0" u="none" strike="noStrike" baseline="0" dirty="0">
                <a:solidFill>
                  <a:srgbClr val="211D1E"/>
                </a:solidFill>
                <a:latin typeface="Times New Roman" panose="02020603050405020304" pitchFamily="18" charset="0"/>
              </a:rPr>
              <a:t>EPA Method 537.1  </a:t>
            </a:r>
            <a:endParaRPr lang="en-US" sz="2400" b="1" kern="0" dirty="0">
              <a:solidFill>
                <a:schemeClr val="tx1"/>
              </a:solidFill>
              <a:latin typeface="Univers" panose="020B0503020202020204" pitchFamily="34" charset="0"/>
              <a:cs typeface="Arial" pitchFamily="34" charset="0"/>
              <a:sym typeface="Arial Bold" charset="0"/>
            </a:endParaRPr>
          </a:p>
          <a:p>
            <a:pPr marL="39688">
              <a:spcBef>
                <a:spcPts val="600"/>
              </a:spcBef>
              <a:spcAft>
                <a:spcPts val="0"/>
              </a:spcAft>
              <a:defRPr/>
            </a:pPr>
            <a:endParaRPr lang="en-US" sz="2400" b="1" kern="0" dirty="0">
              <a:solidFill>
                <a:schemeClr val="tx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sz="2400" b="1" kern="0" dirty="0">
              <a:solidFill>
                <a:schemeClr val="tx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sz="2400" b="1" kern="0" dirty="0">
              <a:solidFill>
                <a:schemeClr val="tx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sz="2400" b="1" kern="0" dirty="0">
              <a:solidFill>
                <a:schemeClr val="tx1"/>
              </a:solidFill>
              <a:latin typeface="Arial" pitchFamily="34" charset="0"/>
              <a:ea typeface="+mn-ea"/>
              <a:cs typeface="Arial" pitchFamily="34" charset="0"/>
              <a:sym typeface="Arial Bold" charset="0"/>
            </a:endParaRPr>
          </a:p>
          <a:p>
            <a:pPr marL="39688">
              <a:spcBef>
                <a:spcPts val="600"/>
              </a:spcBef>
              <a:spcAft>
                <a:spcPts val="0"/>
              </a:spcAft>
              <a:defRPr/>
            </a:pPr>
            <a:r>
              <a:rPr lang="en-US" sz="2400" b="1" kern="0" dirty="0">
                <a:solidFill>
                  <a:schemeClr val="tx1"/>
                </a:solidFill>
                <a:latin typeface="Arial" pitchFamily="34" charset="0"/>
                <a:ea typeface="+mn-ea"/>
                <a:cs typeface="Arial" pitchFamily="34" charset="0"/>
                <a:sym typeface="Arial Bold" charset="0"/>
              </a:rPr>
              <a:t>  </a:t>
            </a:r>
          </a:p>
        </p:txBody>
      </p:sp>
      <p:sp>
        <p:nvSpPr>
          <p:cNvPr id="7" name="TextBox 6">
            <a:extLst>
              <a:ext uri="{FF2B5EF4-FFF2-40B4-BE49-F238E27FC236}">
                <a16:creationId xmlns:a16="http://schemas.microsoft.com/office/drawing/2014/main" id="{375AF649-ACE5-34FD-447F-D55EA65590B8}"/>
              </a:ext>
            </a:extLst>
          </p:cNvPr>
          <p:cNvSpPr txBox="1"/>
          <p:nvPr/>
        </p:nvSpPr>
        <p:spPr>
          <a:xfrm>
            <a:off x="5174020" y="180150"/>
            <a:ext cx="3769501" cy="338554"/>
          </a:xfrm>
          <a:prstGeom prst="rect">
            <a:avLst/>
          </a:prstGeom>
          <a:noFill/>
        </p:spPr>
        <p:txBody>
          <a:bodyPr wrap="square">
            <a:spAutoFit/>
          </a:bodyPr>
          <a:lstStyle/>
          <a:p>
            <a:r>
              <a:rPr lang="en-US" sz="1600" b="0" i="0" u="none" strike="noStrike" baseline="0" dirty="0">
                <a:solidFill>
                  <a:srgbClr val="211D1E"/>
                </a:solidFill>
                <a:latin typeface="Times New Roman" panose="02020603050405020304" pitchFamily="18" charset="0"/>
              </a:rPr>
              <a:t>(Shoemaker and </a:t>
            </a:r>
            <a:r>
              <a:rPr lang="en-US" sz="1600" b="0" i="0" u="none" strike="noStrike" baseline="0" dirty="0" err="1">
                <a:solidFill>
                  <a:srgbClr val="211D1E"/>
                </a:solidFill>
                <a:latin typeface="Times New Roman" panose="02020603050405020304" pitchFamily="18" charset="0"/>
              </a:rPr>
              <a:t>Tettenhorst</a:t>
            </a:r>
            <a:r>
              <a:rPr lang="en-US" sz="1600" b="0" i="0" u="none" strike="noStrike" baseline="0" dirty="0">
                <a:solidFill>
                  <a:srgbClr val="211D1E"/>
                </a:solidFill>
                <a:latin typeface="Times New Roman" panose="02020603050405020304" pitchFamily="18" charset="0"/>
              </a:rPr>
              <a:t>, 2018) </a:t>
            </a:r>
            <a:endParaRPr lang="en-US" sz="1600" dirty="0"/>
          </a:p>
        </p:txBody>
      </p:sp>
      <p:pic>
        <p:nvPicPr>
          <p:cNvPr id="9" name="Picture 8">
            <a:extLst>
              <a:ext uri="{FF2B5EF4-FFF2-40B4-BE49-F238E27FC236}">
                <a16:creationId xmlns:a16="http://schemas.microsoft.com/office/drawing/2014/main" id="{0CBE7630-1C27-F8CF-A933-0FAD725688C9}"/>
              </a:ext>
            </a:extLst>
          </p:cNvPr>
          <p:cNvPicPr>
            <a:picLocks noChangeAspect="1"/>
          </p:cNvPicPr>
          <p:nvPr/>
        </p:nvPicPr>
        <p:blipFill>
          <a:blip r:embed="rId3"/>
          <a:stretch>
            <a:fillRect/>
          </a:stretch>
        </p:blipFill>
        <p:spPr>
          <a:xfrm>
            <a:off x="2134760" y="623087"/>
            <a:ext cx="4905491" cy="4378680"/>
          </a:xfrm>
          <a:prstGeom prst="rect">
            <a:avLst/>
          </a:prstGeom>
        </p:spPr>
      </p:pic>
      <p:sp>
        <p:nvSpPr>
          <p:cNvPr id="2" name="TextBox 1">
            <a:extLst>
              <a:ext uri="{FF2B5EF4-FFF2-40B4-BE49-F238E27FC236}">
                <a16:creationId xmlns:a16="http://schemas.microsoft.com/office/drawing/2014/main" id="{1113D2D4-8E17-B1CD-11D7-0D00DAFEBCD2}"/>
              </a:ext>
            </a:extLst>
          </p:cNvPr>
          <p:cNvSpPr txBox="1"/>
          <p:nvPr/>
        </p:nvSpPr>
        <p:spPr>
          <a:xfrm>
            <a:off x="8248578" y="4594018"/>
            <a:ext cx="694944"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256625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6384E05-6B9A-4A76-9E45-B27D8E26B734}"/>
              </a:ext>
            </a:extLst>
          </p:cNvPr>
          <p:cNvSpPr txBox="1">
            <a:spLocks/>
          </p:cNvSpPr>
          <p:nvPr/>
        </p:nvSpPr>
        <p:spPr bwMode="auto">
          <a:xfrm>
            <a:off x="143436" y="188259"/>
            <a:ext cx="6271878" cy="4352875"/>
          </a:xfrm>
          <a:prstGeom prst="rect">
            <a:avLst/>
          </a:prstGeom>
          <a:noFill/>
          <a:ln w="12700">
            <a:noFill/>
            <a:miter lim="800000"/>
            <a:headEnd/>
            <a:tailEnd/>
          </a:ln>
          <a:effectLst/>
        </p:spPr>
        <p:txBody>
          <a:bodyPr lIns="50800" tIns="50800" rIns="90488" bIns="50800">
            <a:prstTxWarp prst="textNoShape">
              <a:avLst/>
            </a:prstTxWarp>
          </a:bodyPr>
          <a:lstStyle/>
          <a:p>
            <a:pPr marL="39688">
              <a:spcBef>
                <a:spcPts val="600"/>
              </a:spcBef>
              <a:spcAft>
                <a:spcPts val="0"/>
              </a:spcAft>
              <a:defRPr/>
            </a:pPr>
            <a:r>
              <a:rPr lang="en-US" sz="2400" b="1" kern="0" dirty="0">
                <a:latin typeface="Univers" panose="020B0503020202020204" pitchFamily="34" charset="0"/>
                <a:cs typeface="Arial" pitchFamily="34" charset="0"/>
                <a:sym typeface="Arial Bold" charset="0"/>
              </a:rPr>
              <a:t>Sampling Plan of Illinois Community Water Supplies (CWS)</a:t>
            </a:r>
          </a:p>
          <a:p>
            <a:pPr marL="496888" lvl="1">
              <a:spcBef>
                <a:spcPts val="600"/>
              </a:spcBef>
              <a:defRPr/>
            </a:pPr>
            <a:endParaRPr lang="en-US" sz="1800" b="0" i="0" u="none" strike="noStrike" baseline="0" dirty="0">
              <a:solidFill>
                <a:srgbClr val="211D1E"/>
              </a:solidFill>
              <a:latin typeface="Univers" panose="020B0503020202020204" pitchFamily="34" charset="0"/>
            </a:endParaRPr>
          </a:p>
          <a:p>
            <a:pPr marL="782638" lvl="1" indent="-285750">
              <a:spcBef>
                <a:spcPts val="600"/>
              </a:spcBef>
              <a:buFont typeface="Wingdings" panose="05000000000000000000" pitchFamily="2" charset="2"/>
              <a:buChar char="Ø"/>
              <a:defRPr/>
            </a:pPr>
            <a:r>
              <a:rPr lang="en-US" dirty="0">
                <a:solidFill>
                  <a:srgbClr val="211D1E"/>
                </a:solidFill>
                <a:latin typeface="Univers" panose="020B0503020202020204" pitchFamily="34" charset="0"/>
              </a:rPr>
              <a:t>There are 1,749 CWS systems across Illinois with 1,456 entry points. </a:t>
            </a:r>
          </a:p>
          <a:p>
            <a:pPr marL="782638" lvl="1" indent="-285750">
              <a:spcBef>
                <a:spcPts val="600"/>
              </a:spcBef>
              <a:buFont typeface="Wingdings" panose="05000000000000000000" pitchFamily="2" charset="2"/>
              <a:buChar char="Ø"/>
              <a:defRPr/>
            </a:pPr>
            <a:r>
              <a:rPr lang="en-US" dirty="0">
                <a:solidFill>
                  <a:srgbClr val="211D1E"/>
                </a:solidFill>
                <a:latin typeface="Univers" panose="020B0503020202020204" pitchFamily="34" charset="0"/>
              </a:rPr>
              <a:t>A CWS system could have multiple entry points from groundwater supply wells and surface water intakes into the CWS distributions system.</a:t>
            </a:r>
          </a:p>
          <a:p>
            <a:pPr marL="782638" lvl="1" indent="-285750">
              <a:spcBef>
                <a:spcPts val="600"/>
              </a:spcBef>
              <a:buFont typeface="Wingdings" panose="05000000000000000000" pitchFamily="2" charset="2"/>
              <a:buChar char="Ø"/>
              <a:defRPr/>
            </a:pPr>
            <a:r>
              <a:rPr lang="en-US" dirty="0">
                <a:solidFill>
                  <a:srgbClr val="211D1E"/>
                </a:solidFill>
                <a:latin typeface="Univers" panose="020B0503020202020204" pitchFamily="34" charset="0"/>
              </a:rPr>
              <a:t>Only active entry points were sampled.</a:t>
            </a:r>
          </a:p>
          <a:p>
            <a:pPr marL="782638" lvl="1" indent="-285750">
              <a:spcBef>
                <a:spcPts val="600"/>
              </a:spcBef>
              <a:buFont typeface="Wingdings" panose="05000000000000000000" pitchFamily="2" charset="2"/>
              <a:buChar char="Ø"/>
              <a:defRPr/>
            </a:pPr>
            <a:r>
              <a:rPr lang="en-US" dirty="0">
                <a:solidFill>
                  <a:srgbClr val="211D1E"/>
                </a:solidFill>
                <a:latin typeface="Univers" panose="020B0503020202020204" pitchFamily="34" charset="0"/>
              </a:rPr>
              <a:t>Finished water (treated water just before distribution).</a:t>
            </a:r>
          </a:p>
          <a:p>
            <a:pPr marL="782638" lvl="1" indent="-285750">
              <a:spcBef>
                <a:spcPts val="600"/>
              </a:spcBef>
              <a:buFont typeface="Wingdings" panose="05000000000000000000" pitchFamily="2" charset="2"/>
              <a:buChar char="Ø"/>
              <a:defRPr/>
            </a:pPr>
            <a:endParaRPr lang="en-US" dirty="0">
              <a:solidFill>
                <a:srgbClr val="211D1E"/>
              </a:solidFill>
              <a:latin typeface="Univers" panose="020B0503020202020204" pitchFamily="34" charset="0"/>
            </a:endParaRPr>
          </a:p>
          <a:p>
            <a:pPr marL="782638" lvl="1" indent="-285750">
              <a:spcBef>
                <a:spcPts val="600"/>
              </a:spcBef>
              <a:spcAft>
                <a:spcPts val="600"/>
              </a:spcAft>
              <a:buFont typeface="Wingdings" panose="05000000000000000000" pitchFamily="2" charset="2"/>
              <a:buChar char="Ø"/>
              <a:defRPr/>
            </a:pPr>
            <a:endParaRPr lang="en-US" sz="1600" b="1" kern="0" dirty="0">
              <a:solidFill>
                <a:schemeClr val="tx1"/>
              </a:solidFill>
              <a:latin typeface="Univers" panose="020B0503020202020204" pitchFamily="34" charset="0"/>
              <a:cs typeface="Arial" pitchFamily="34" charset="0"/>
              <a:sym typeface="Arial Bold" charset="0"/>
            </a:endParaRPr>
          </a:p>
          <a:p>
            <a:pPr marL="496888" lvl="1">
              <a:spcBef>
                <a:spcPts val="600"/>
              </a:spcBef>
              <a:spcAft>
                <a:spcPts val="600"/>
              </a:spcAft>
              <a:defRPr/>
            </a:pPr>
            <a:endParaRPr lang="en-US" sz="1600" b="1" kern="0" dirty="0">
              <a:solidFill>
                <a:schemeClr val="tx1"/>
              </a:solidFill>
              <a:latin typeface="Univers" panose="020B0503020202020204" pitchFamily="34" charset="0"/>
              <a:cs typeface="Arial" pitchFamily="34" charset="0"/>
              <a:sym typeface="Arial Bold" charset="0"/>
            </a:endParaRPr>
          </a:p>
          <a:p>
            <a:pPr marL="39688">
              <a:spcBef>
                <a:spcPts val="600"/>
              </a:spcBef>
              <a:spcAft>
                <a:spcPts val="0"/>
              </a:spcAft>
              <a:defRPr/>
            </a:pPr>
            <a:r>
              <a:rPr lang="en-US" sz="1600" b="1" kern="0" dirty="0">
                <a:solidFill>
                  <a:schemeClr val="tx1"/>
                </a:solidFill>
                <a:latin typeface="Univers" panose="020B0503020202020204" pitchFamily="34" charset="0"/>
                <a:cs typeface="Arial" pitchFamily="34" charset="0"/>
                <a:sym typeface="Arial Bold" charset="0"/>
              </a:rPr>
              <a:t>  </a:t>
            </a:r>
          </a:p>
        </p:txBody>
      </p:sp>
      <p:pic>
        <p:nvPicPr>
          <p:cNvPr id="2" name="Picture 1" descr="A picture containing text, person, person, indoor">
            <a:extLst>
              <a:ext uri="{FF2B5EF4-FFF2-40B4-BE49-F238E27FC236}">
                <a16:creationId xmlns:a16="http://schemas.microsoft.com/office/drawing/2014/main" id="{69CB26F5-0454-0359-BD56-76E848D52F39}"/>
              </a:ext>
            </a:extLst>
          </p:cNvPr>
          <p:cNvPicPr>
            <a:picLocks noChangeAspect="1"/>
          </p:cNvPicPr>
          <p:nvPr/>
        </p:nvPicPr>
        <p:blipFill>
          <a:blip r:embed="rId3"/>
          <a:stretch>
            <a:fillRect/>
          </a:stretch>
        </p:blipFill>
        <p:spPr>
          <a:xfrm>
            <a:off x="6802665" y="1178024"/>
            <a:ext cx="1978478" cy="2711611"/>
          </a:xfrm>
          <a:prstGeom prst="rect">
            <a:avLst/>
          </a:prstGeom>
        </p:spPr>
      </p:pic>
      <p:sp>
        <p:nvSpPr>
          <p:cNvPr id="3" name="TextBox 2">
            <a:extLst>
              <a:ext uri="{FF2B5EF4-FFF2-40B4-BE49-F238E27FC236}">
                <a16:creationId xmlns:a16="http://schemas.microsoft.com/office/drawing/2014/main" id="{0559E076-36B1-6AC3-6040-7A0A8F105DFB}"/>
              </a:ext>
            </a:extLst>
          </p:cNvPr>
          <p:cNvSpPr txBox="1"/>
          <p:nvPr/>
        </p:nvSpPr>
        <p:spPr>
          <a:xfrm>
            <a:off x="6802664" y="3965313"/>
            <a:ext cx="2043793" cy="1107996"/>
          </a:xfrm>
          <a:prstGeom prst="rect">
            <a:avLst/>
          </a:prstGeom>
          <a:noFill/>
        </p:spPr>
        <p:txBody>
          <a:bodyPr wrap="square" rtlCol="0">
            <a:spAutoFit/>
          </a:bodyPr>
          <a:lstStyle/>
          <a:p>
            <a:r>
              <a:rPr lang="en-US" sz="1100" dirty="0">
                <a:latin typeface="Univers" panose="020B0503020202020204" pitchFamily="34" charset="0"/>
              </a:rPr>
              <a:t>Staff geologist, Illinois Environmental Protection Agency (IEPA), recording sample site information. Photograph taken by Alan Fuhrman, IEPA. </a:t>
            </a:r>
          </a:p>
        </p:txBody>
      </p:sp>
      <p:sp>
        <p:nvSpPr>
          <p:cNvPr id="5" name="TextBox 4">
            <a:extLst>
              <a:ext uri="{FF2B5EF4-FFF2-40B4-BE49-F238E27FC236}">
                <a16:creationId xmlns:a16="http://schemas.microsoft.com/office/drawing/2014/main" id="{331DAEF6-AA51-8D6F-E3EC-7066896CC159}"/>
              </a:ext>
            </a:extLst>
          </p:cNvPr>
          <p:cNvSpPr txBox="1"/>
          <p:nvPr/>
        </p:nvSpPr>
        <p:spPr>
          <a:xfrm>
            <a:off x="8596050" y="4719366"/>
            <a:ext cx="694944"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3423085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135390" y="141733"/>
            <a:ext cx="8811584" cy="799376"/>
          </a:xfrm>
          <a:prstGeom prst="rect">
            <a:avLst/>
          </a:prstGeom>
          <a:noFill/>
          <a:ln w="12700">
            <a:noFill/>
            <a:miter lim="800000"/>
            <a:headEnd/>
            <a:tailEnd/>
          </a:ln>
          <a:effectLst/>
        </p:spPr>
        <p:txBody>
          <a:bodyPr lIns="50800" tIns="50800" rIns="90488" bIns="50800" anchor="t">
            <a:prstTxWarp prst="textNoShape">
              <a:avLst/>
            </a:prstTxWarp>
          </a:bodyPr>
          <a:lstStyle/>
          <a:p>
            <a:pPr marL="39688">
              <a:spcBef>
                <a:spcPts val="600"/>
              </a:spcBef>
              <a:spcAft>
                <a:spcPts val="0"/>
              </a:spcAft>
              <a:defRPr/>
            </a:pPr>
            <a:r>
              <a:rPr lang="en-US" sz="2400" b="1" kern="0" dirty="0">
                <a:latin typeface="Univers" panose="020B0503020202020204" pitchFamily="34" charset="0"/>
                <a:cs typeface="Arial" pitchFamily="34" charset="0"/>
                <a:sym typeface="Arial Bold" charset="0"/>
              </a:rPr>
              <a:t>Sampling of CWS</a:t>
            </a:r>
            <a:br>
              <a:rPr lang="en-US" sz="2400" b="1" kern="0" dirty="0">
                <a:latin typeface="Arial" pitchFamily="34" charset="0"/>
                <a:cs typeface="Arial" pitchFamily="34" charset="0"/>
                <a:sym typeface="Arial Bold" charset="0"/>
              </a:rPr>
            </a:br>
            <a:endParaRPr lang="en-US" sz="2400" b="1" kern="0" dirty="0">
              <a:solidFill>
                <a:schemeClr val="tx1"/>
              </a:solidFill>
              <a:latin typeface="Arial" pitchFamily="34" charset="0"/>
              <a:ea typeface="+mn-ea"/>
              <a:cs typeface="Arial" pitchFamily="34" charset="0"/>
              <a:sym typeface="Arial Bold" charset="0"/>
            </a:endParaRPr>
          </a:p>
          <a:p>
            <a:pPr marL="39688">
              <a:spcBef>
                <a:spcPts val="600"/>
              </a:spcBef>
              <a:spcAft>
                <a:spcPts val="0"/>
              </a:spcAft>
              <a:defRPr/>
            </a:pPr>
            <a:endParaRPr lang="en-US" sz="1600" b="1" kern="0" dirty="0">
              <a:solidFill>
                <a:schemeClr val="tx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b="1" kern="0" dirty="0">
              <a:solidFill>
                <a:schemeClr val="tx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b="1" kern="0" dirty="0">
              <a:solidFill>
                <a:schemeClr val="tx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b="1" kern="0" dirty="0">
              <a:solidFill>
                <a:schemeClr val="tx1"/>
              </a:solidFill>
              <a:latin typeface="Arial" pitchFamily="34" charset="0"/>
              <a:ea typeface="+mn-ea"/>
              <a:cs typeface="Arial" pitchFamily="34" charset="0"/>
              <a:sym typeface="Arial Bold" charset="0"/>
            </a:endParaRPr>
          </a:p>
          <a:p>
            <a:pPr marL="39688">
              <a:spcBef>
                <a:spcPts val="600"/>
              </a:spcBef>
              <a:spcAft>
                <a:spcPts val="0"/>
              </a:spcAft>
              <a:defRPr/>
            </a:pPr>
            <a:r>
              <a:rPr lang="en-US" b="1" kern="0" dirty="0">
                <a:solidFill>
                  <a:schemeClr val="tx1"/>
                </a:solidFill>
                <a:latin typeface="Arial" pitchFamily="34" charset="0"/>
                <a:ea typeface="+mn-ea"/>
                <a:cs typeface="Arial" pitchFamily="34" charset="0"/>
                <a:sym typeface="Arial Bold" charset="0"/>
              </a:rPr>
              <a:t>  </a:t>
            </a:r>
          </a:p>
        </p:txBody>
      </p:sp>
      <p:sp>
        <p:nvSpPr>
          <p:cNvPr id="4" name="Subtitle 2"/>
          <p:cNvSpPr txBox="1">
            <a:spLocks/>
          </p:cNvSpPr>
          <p:nvPr/>
        </p:nvSpPr>
        <p:spPr bwMode="auto">
          <a:xfrm>
            <a:off x="126951" y="576528"/>
            <a:ext cx="5075669" cy="3967584"/>
          </a:xfrm>
          <a:prstGeom prst="rect">
            <a:avLst/>
          </a:prstGeom>
          <a:noFill/>
          <a:ln w="12700">
            <a:noFill/>
            <a:miter lim="800000"/>
            <a:headEnd/>
            <a:tailEnd/>
          </a:ln>
          <a:effectLst/>
        </p:spPr>
        <p:txBody>
          <a:bodyPr lIns="50800" tIns="50800" rIns="90488" bIns="50800">
            <a:prstTxWarp prst="textNoShape">
              <a:avLst/>
            </a:prstTxWarp>
          </a:bodyPr>
          <a:lstStyle/>
          <a:p>
            <a:pPr marL="39688">
              <a:spcBef>
                <a:spcPts val="600"/>
              </a:spcBef>
              <a:spcAft>
                <a:spcPts val="0"/>
              </a:spcAft>
              <a:defRPr/>
            </a:pPr>
            <a:r>
              <a:rPr lang="en-US" sz="1400" b="0" i="0" u="none" strike="noStrike" baseline="0" dirty="0">
                <a:solidFill>
                  <a:srgbClr val="211D1E"/>
                </a:solidFill>
                <a:latin typeface="Univers" panose="020B0503020202020204" pitchFamily="34" charset="0"/>
              </a:rPr>
              <a:t>All </a:t>
            </a:r>
            <a:r>
              <a:rPr lang="en-US" sz="1400" dirty="0">
                <a:solidFill>
                  <a:srgbClr val="211D1E"/>
                </a:solidFill>
                <a:latin typeface="Univers" panose="020B0503020202020204" pitchFamily="34" charset="0"/>
              </a:rPr>
              <a:t>active entry points at each CWS system were sampled following collection methods detailed in Sampling and Analysis Plan and Quality Assurance Project Plan (</a:t>
            </a:r>
            <a:r>
              <a:rPr lang="en-US" sz="1400" dirty="0" err="1">
                <a:solidFill>
                  <a:srgbClr val="211D1E"/>
                </a:solidFill>
                <a:latin typeface="Univers" panose="020B0503020202020204" pitchFamily="34" charset="0"/>
              </a:rPr>
              <a:t>Dulka</a:t>
            </a:r>
            <a:r>
              <a:rPr lang="en-US" sz="1400" dirty="0">
                <a:solidFill>
                  <a:srgbClr val="211D1E"/>
                </a:solidFill>
                <a:latin typeface="Univers" panose="020B0503020202020204" pitchFamily="34" charset="0"/>
              </a:rPr>
              <a:t> and Rousey, 2020) </a:t>
            </a:r>
          </a:p>
          <a:p>
            <a:pPr marL="325438" indent="-285750">
              <a:spcBef>
                <a:spcPts val="600"/>
              </a:spcBef>
              <a:buFont typeface="Wingdings" panose="05000000000000000000" pitchFamily="2" charset="2"/>
              <a:buChar char="Ø"/>
              <a:defRPr/>
            </a:pPr>
            <a:r>
              <a:rPr lang="en-US" sz="1400" dirty="0">
                <a:solidFill>
                  <a:srgbClr val="211D1E"/>
                </a:solidFill>
                <a:latin typeface="Univers" panose="020B0503020202020204" pitchFamily="34" charset="0"/>
              </a:rPr>
              <a:t>Unfiltered samples from finished water were collected in two-250 milliliter polypropylene bottles plus associated quality-control samples. </a:t>
            </a:r>
          </a:p>
          <a:p>
            <a:pPr marL="39688">
              <a:spcBef>
                <a:spcPts val="600"/>
              </a:spcBef>
              <a:spcAft>
                <a:spcPts val="0"/>
              </a:spcAft>
              <a:defRPr/>
            </a:pPr>
            <a:endParaRPr lang="en-US" sz="1400" b="0" i="0" u="none" strike="noStrike" baseline="0" dirty="0">
              <a:solidFill>
                <a:srgbClr val="211D1E"/>
              </a:solidFill>
              <a:latin typeface="Univers" panose="020B0503020202020204" pitchFamily="34" charset="0"/>
            </a:endParaRPr>
          </a:p>
          <a:p>
            <a:pPr marL="39688">
              <a:spcBef>
                <a:spcPts val="600"/>
              </a:spcBef>
              <a:spcAft>
                <a:spcPts val="0"/>
              </a:spcAft>
              <a:defRPr/>
            </a:pPr>
            <a:r>
              <a:rPr lang="en-US" sz="1400" b="0" i="0" u="none" strike="noStrike" baseline="0" dirty="0">
                <a:solidFill>
                  <a:srgbClr val="211D1E"/>
                </a:solidFill>
                <a:latin typeface="Univers" panose="020B0503020202020204" pitchFamily="34" charset="0"/>
              </a:rPr>
              <a:t>Samples labeled with information regarding the drinking-water source </a:t>
            </a:r>
          </a:p>
          <a:p>
            <a:pPr marL="39688">
              <a:spcBef>
                <a:spcPts val="600"/>
              </a:spcBef>
              <a:spcAft>
                <a:spcPts val="0"/>
              </a:spcAft>
              <a:defRPr/>
            </a:pPr>
            <a:r>
              <a:rPr lang="en-US" sz="1400" b="0" i="0" u="none" strike="noStrike" baseline="0" dirty="0">
                <a:solidFill>
                  <a:srgbClr val="211D1E"/>
                </a:solidFill>
                <a:latin typeface="Univers" panose="020B0503020202020204" pitchFamily="34" charset="0"/>
              </a:rPr>
              <a:t>— groundwater (GW), </a:t>
            </a:r>
          </a:p>
          <a:p>
            <a:pPr marL="39688">
              <a:spcBef>
                <a:spcPts val="600"/>
              </a:spcBef>
              <a:spcAft>
                <a:spcPts val="0"/>
              </a:spcAft>
              <a:defRPr/>
            </a:pPr>
            <a:r>
              <a:rPr lang="en-US" sz="1400" b="0" i="0" u="none" strike="noStrike" baseline="0" dirty="0">
                <a:solidFill>
                  <a:srgbClr val="211D1E"/>
                </a:solidFill>
                <a:latin typeface="Univers" panose="020B0503020202020204" pitchFamily="34" charset="0"/>
              </a:rPr>
              <a:t>— surface water (SW), </a:t>
            </a:r>
          </a:p>
          <a:p>
            <a:pPr marL="39688">
              <a:spcBef>
                <a:spcPts val="600"/>
              </a:spcBef>
              <a:spcAft>
                <a:spcPts val="0"/>
              </a:spcAft>
              <a:defRPr/>
            </a:pPr>
            <a:r>
              <a:rPr lang="en-US" sz="1400" b="0" i="0" u="none" strike="noStrike" baseline="0" dirty="0">
                <a:solidFill>
                  <a:srgbClr val="211D1E"/>
                </a:solidFill>
                <a:latin typeface="Univers" panose="020B0503020202020204" pitchFamily="34" charset="0"/>
              </a:rPr>
              <a:t>— mixed sources of surface water and groundwater (MX)</a:t>
            </a:r>
          </a:p>
          <a:p>
            <a:pPr marL="39688">
              <a:spcBef>
                <a:spcPts val="600"/>
              </a:spcBef>
              <a:spcAft>
                <a:spcPts val="0"/>
              </a:spcAft>
              <a:defRPr/>
            </a:pPr>
            <a:r>
              <a:rPr lang="en-US" sz="1600" b="0" i="0" u="none" strike="noStrike" baseline="0" dirty="0">
                <a:solidFill>
                  <a:srgbClr val="211D1E"/>
                </a:solidFill>
                <a:latin typeface="Univers" panose="020B0503020202020204" pitchFamily="34" charset="0"/>
              </a:rPr>
              <a:t> </a:t>
            </a:r>
            <a:endParaRPr lang="en-US" sz="1200" kern="0" dirty="0">
              <a:latin typeface="Univers" panose="020B0503020202020204" pitchFamily="34" charset="0"/>
              <a:cs typeface="Arial" pitchFamily="34" charset="0"/>
              <a:sym typeface="Arial Bold" charset="0"/>
            </a:endParaRPr>
          </a:p>
        </p:txBody>
      </p:sp>
      <p:pic>
        <p:nvPicPr>
          <p:cNvPr id="14" name="Picture 13">
            <a:extLst>
              <a:ext uri="{FF2B5EF4-FFF2-40B4-BE49-F238E27FC236}">
                <a16:creationId xmlns:a16="http://schemas.microsoft.com/office/drawing/2014/main" id="{A4AE178B-BEFA-1454-7F80-E10CD3BAB315}"/>
              </a:ext>
            </a:extLst>
          </p:cNvPr>
          <p:cNvPicPr>
            <a:picLocks noChangeAspect="1"/>
          </p:cNvPicPr>
          <p:nvPr/>
        </p:nvPicPr>
        <p:blipFill>
          <a:blip r:embed="rId3"/>
          <a:stretch>
            <a:fillRect/>
          </a:stretch>
        </p:blipFill>
        <p:spPr>
          <a:xfrm>
            <a:off x="5654767" y="-11430"/>
            <a:ext cx="3472223" cy="5143500"/>
          </a:xfrm>
          <a:prstGeom prst="rect">
            <a:avLst/>
          </a:prstGeom>
        </p:spPr>
      </p:pic>
      <p:sp>
        <p:nvSpPr>
          <p:cNvPr id="2" name="TextBox 1">
            <a:extLst>
              <a:ext uri="{FF2B5EF4-FFF2-40B4-BE49-F238E27FC236}">
                <a16:creationId xmlns:a16="http://schemas.microsoft.com/office/drawing/2014/main" id="{46FFEB44-914E-16E8-E2DC-11D3A1A4B5CC}"/>
              </a:ext>
            </a:extLst>
          </p:cNvPr>
          <p:cNvSpPr txBox="1"/>
          <p:nvPr/>
        </p:nvSpPr>
        <p:spPr>
          <a:xfrm>
            <a:off x="8596050" y="4719366"/>
            <a:ext cx="694944"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257328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09A679-FE72-9A46-8867-E44DA52FC465}"/>
              </a:ext>
            </a:extLst>
          </p:cNvPr>
          <p:cNvSpPr txBox="1"/>
          <p:nvPr/>
        </p:nvSpPr>
        <p:spPr>
          <a:xfrm>
            <a:off x="53340" y="159662"/>
            <a:ext cx="4343400" cy="461665"/>
          </a:xfrm>
          <a:prstGeom prst="rect">
            <a:avLst/>
          </a:prstGeom>
          <a:noFill/>
        </p:spPr>
        <p:txBody>
          <a:bodyPr wrap="square" rtlCol="0">
            <a:spAutoFit/>
          </a:bodyPr>
          <a:lstStyle/>
          <a:p>
            <a:r>
              <a:rPr lang="en-US" sz="2400" b="1" dirty="0">
                <a:latin typeface="Univers" panose="020B0503020202020204" pitchFamily="34" charset="0"/>
              </a:rPr>
              <a:t>Confirmation Samples</a:t>
            </a:r>
          </a:p>
        </p:txBody>
      </p:sp>
      <p:sp>
        <p:nvSpPr>
          <p:cNvPr id="6" name="TextBox 5">
            <a:extLst>
              <a:ext uri="{FF2B5EF4-FFF2-40B4-BE49-F238E27FC236}">
                <a16:creationId xmlns:a16="http://schemas.microsoft.com/office/drawing/2014/main" id="{B19AF6B6-C7E6-6168-E4A7-7B80667A4520}"/>
              </a:ext>
            </a:extLst>
          </p:cNvPr>
          <p:cNvSpPr txBox="1"/>
          <p:nvPr/>
        </p:nvSpPr>
        <p:spPr>
          <a:xfrm>
            <a:off x="588152" y="795161"/>
            <a:ext cx="5060090" cy="3785652"/>
          </a:xfrm>
          <a:prstGeom prst="rect">
            <a:avLst/>
          </a:prstGeom>
          <a:noFill/>
        </p:spPr>
        <p:txBody>
          <a:bodyPr wrap="square">
            <a:spAutoFit/>
          </a:bodyPr>
          <a:lstStyle/>
          <a:p>
            <a:pPr marL="285750" indent="-285750">
              <a:buFont typeface="Wingdings" panose="05000000000000000000" pitchFamily="2" charset="2"/>
              <a:buChar char="Ø"/>
            </a:pPr>
            <a:r>
              <a:rPr lang="en-US" sz="1600" b="0" i="0" dirty="0">
                <a:solidFill>
                  <a:srgbClr val="1B1B1B"/>
                </a:solidFill>
                <a:effectLst/>
                <a:latin typeface="Univers" panose="020B0503020202020204" pitchFamily="34" charset="0"/>
              </a:rPr>
              <a:t>If the initial sample results had any detectable PFAS, a confirmation sample was collected at those same entry points to verify the presence of that detected PFAS from the initial sampling event.</a:t>
            </a:r>
          </a:p>
          <a:p>
            <a:endParaRPr lang="en-US" sz="1600" b="0" i="0" dirty="0">
              <a:solidFill>
                <a:srgbClr val="1B1B1B"/>
              </a:solidFill>
              <a:effectLst/>
              <a:latin typeface="Univers" panose="020B0503020202020204" pitchFamily="34" charset="0"/>
            </a:endParaRPr>
          </a:p>
          <a:p>
            <a:pPr marL="285750" indent="-285750">
              <a:buFont typeface="Wingdings" panose="05000000000000000000" pitchFamily="2" charset="2"/>
              <a:buChar char="Ø"/>
            </a:pPr>
            <a:r>
              <a:rPr lang="en-US" sz="1600" b="0" i="0" dirty="0">
                <a:solidFill>
                  <a:srgbClr val="1B1B1B"/>
                </a:solidFill>
                <a:effectLst/>
                <a:latin typeface="Univers" panose="020B0503020202020204" pitchFamily="34" charset="0"/>
              </a:rPr>
              <a:t>Secondary confirmation samples collected at locations with different PFAS detected from the initial, and if the confirmation sample did not confirm what was in the initial sample. </a:t>
            </a:r>
          </a:p>
          <a:p>
            <a:pPr marL="285750" indent="-285750">
              <a:buFont typeface="Wingdings" panose="05000000000000000000" pitchFamily="2" charset="2"/>
              <a:buChar char="Ø"/>
            </a:pPr>
            <a:endParaRPr lang="en-US" sz="1600" b="0" i="0" dirty="0">
              <a:solidFill>
                <a:srgbClr val="1B1B1B"/>
              </a:solidFill>
              <a:effectLst/>
              <a:latin typeface="Univers" panose="020B0503020202020204" pitchFamily="34" charset="0"/>
            </a:endParaRPr>
          </a:p>
          <a:p>
            <a:pPr marL="285750" indent="-285750">
              <a:buFont typeface="Wingdings" panose="05000000000000000000" pitchFamily="2" charset="2"/>
              <a:buChar char="Ø"/>
            </a:pPr>
            <a:r>
              <a:rPr lang="en-US" sz="1600" b="0" i="0" dirty="0">
                <a:solidFill>
                  <a:srgbClr val="1B1B1B"/>
                </a:solidFill>
                <a:effectLst/>
                <a:latin typeface="Univers" panose="020B0503020202020204" pitchFamily="34" charset="0"/>
              </a:rPr>
              <a:t>One or more of the same PFAS repeatedly detected in at least two sampling events indicated the sample site and water system both were categorized as confirmed detections.</a:t>
            </a:r>
            <a:endParaRPr lang="en-US" sz="1600" dirty="0">
              <a:latin typeface="Univers" panose="020B0503020202020204" pitchFamily="34" charset="0"/>
            </a:endParaRPr>
          </a:p>
        </p:txBody>
      </p:sp>
      <p:pic>
        <p:nvPicPr>
          <p:cNvPr id="5" name="Picture 4" descr="A kitchen with a sink and cabinets&#10;&#10;Description automatically generated with low confidence">
            <a:extLst>
              <a:ext uri="{FF2B5EF4-FFF2-40B4-BE49-F238E27FC236}">
                <a16:creationId xmlns:a16="http://schemas.microsoft.com/office/drawing/2014/main" id="{927101D8-4155-7BEF-E469-10A44C2966D1}"/>
              </a:ext>
            </a:extLst>
          </p:cNvPr>
          <p:cNvPicPr>
            <a:picLocks noChangeAspect="1"/>
          </p:cNvPicPr>
          <p:nvPr/>
        </p:nvPicPr>
        <p:blipFill>
          <a:blip r:embed="rId3"/>
          <a:stretch>
            <a:fillRect/>
          </a:stretch>
        </p:blipFill>
        <p:spPr>
          <a:xfrm>
            <a:off x="6139750" y="1027682"/>
            <a:ext cx="2625133" cy="1755978"/>
          </a:xfrm>
          <a:prstGeom prst="rect">
            <a:avLst/>
          </a:prstGeom>
        </p:spPr>
      </p:pic>
      <p:sp>
        <p:nvSpPr>
          <p:cNvPr id="7" name="TextBox 6">
            <a:extLst>
              <a:ext uri="{FF2B5EF4-FFF2-40B4-BE49-F238E27FC236}">
                <a16:creationId xmlns:a16="http://schemas.microsoft.com/office/drawing/2014/main" id="{BEA8060C-0C87-09F1-E858-C63C3BBD51F3}"/>
              </a:ext>
            </a:extLst>
          </p:cNvPr>
          <p:cNvSpPr txBox="1"/>
          <p:nvPr/>
        </p:nvSpPr>
        <p:spPr>
          <a:xfrm>
            <a:off x="6145883" y="2851078"/>
            <a:ext cx="2619000" cy="553998"/>
          </a:xfrm>
          <a:prstGeom prst="rect">
            <a:avLst/>
          </a:prstGeom>
          <a:noFill/>
        </p:spPr>
        <p:txBody>
          <a:bodyPr wrap="square" rtlCol="0">
            <a:spAutoFit/>
          </a:bodyPr>
          <a:lstStyle/>
          <a:p>
            <a:r>
              <a:rPr lang="en-US" sz="1000" dirty="0">
                <a:latin typeface="Univers" panose="020B0503020202020204" pitchFamily="34" charset="0"/>
              </a:rPr>
              <a:t>Photograph of entry-point sampling point of finished drinking water at CWS, taken by Alan Fuhrman, IEPA</a:t>
            </a:r>
          </a:p>
        </p:txBody>
      </p:sp>
      <p:sp>
        <p:nvSpPr>
          <p:cNvPr id="3" name="TextBox 2">
            <a:extLst>
              <a:ext uri="{FF2B5EF4-FFF2-40B4-BE49-F238E27FC236}">
                <a16:creationId xmlns:a16="http://schemas.microsoft.com/office/drawing/2014/main" id="{BA164379-F270-1A60-45BF-B15FEDD571AD}"/>
              </a:ext>
            </a:extLst>
          </p:cNvPr>
          <p:cNvSpPr txBox="1"/>
          <p:nvPr/>
        </p:nvSpPr>
        <p:spPr>
          <a:xfrm>
            <a:off x="8596050" y="4719366"/>
            <a:ext cx="694944"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1273105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09A679-FE72-9A46-8867-E44DA52FC465}"/>
              </a:ext>
            </a:extLst>
          </p:cNvPr>
          <p:cNvSpPr txBox="1"/>
          <p:nvPr/>
        </p:nvSpPr>
        <p:spPr>
          <a:xfrm>
            <a:off x="53340" y="159662"/>
            <a:ext cx="4343400" cy="461665"/>
          </a:xfrm>
          <a:prstGeom prst="rect">
            <a:avLst/>
          </a:prstGeom>
          <a:noFill/>
        </p:spPr>
        <p:txBody>
          <a:bodyPr wrap="square" rtlCol="0">
            <a:spAutoFit/>
          </a:bodyPr>
          <a:lstStyle/>
          <a:p>
            <a:r>
              <a:rPr lang="en-US" sz="2400" b="1" dirty="0">
                <a:latin typeface="Univers" panose="020B0503020202020204" pitchFamily="34" charset="0"/>
              </a:rPr>
              <a:t>How Many Samples?</a:t>
            </a:r>
          </a:p>
        </p:txBody>
      </p:sp>
      <p:sp>
        <p:nvSpPr>
          <p:cNvPr id="4" name="TextBox 3">
            <a:extLst>
              <a:ext uri="{FF2B5EF4-FFF2-40B4-BE49-F238E27FC236}">
                <a16:creationId xmlns:a16="http://schemas.microsoft.com/office/drawing/2014/main" id="{D4FD1036-1780-3040-F0E0-57A64BC9D5CB}"/>
              </a:ext>
            </a:extLst>
          </p:cNvPr>
          <p:cNvSpPr txBox="1"/>
          <p:nvPr/>
        </p:nvSpPr>
        <p:spPr>
          <a:xfrm>
            <a:off x="641169" y="834571"/>
            <a:ext cx="5386252" cy="3970318"/>
          </a:xfrm>
          <a:prstGeom prst="rect">
            <a:avLst/>
          </a:prstGeom>
          <a:noFill/>
        </p:spPr>
        <p:txBody>
          <a:bodyPr wrap="square" rtlCol="0">
            <a:spAutoFit/>
          </a:bodyPr>
          <a:lstStyle/>
          <a:p>
            <a:endParaRPr lang="en-US" dirty="0">
              <a:latin typeface="Univers" panose="020B0503020202020204" pitchFamily="34" charset="0"/>
            </a:endParaRPr>
          </a:p>
          <a:p>
            <a:pPr lvl="0"/>
            <a:r>
              <a:rPr lang="en-US" dirty="0">
                <a:latin typeface="Univers" panose="020B0503020202020204" pitchFamily="34" charset="0"/>
              </a:rPr>
              <a:t>Total of 1,711 (includes quality-control samples) collected</a:t>
            </a:r>
          </a:p>
          <a:p>
            <a:pPr lvl="0"/>
            <a:endParaRPr lang="en-US" dirty="0">
              <a:latin typeface="Univers" panose="020B0503020202020204" pitchFamily="34" charset="0"/>
            </a:endParaRPr>
          </a:p>
          <a:p>
            <a:pPr marL="285750" lvl="0" indent="-285750">
              <a:buFont typeface="Wingdings" panose="05000000000000000000" pitchFamily="2" charset="2"/>
              <a:buChar char="Ø"/>
            </a:pPr>
            <a:r>
              <a:rPr lang="en-US" dirty="0">
                <a:latin typeface="Univers" panose="020B0503020202020204" pitchFamily="34" charset="0"/>
              </a:rPr>
              <a:t>1,428 initial field samples from entry points at 1,017 CWS.</a:t>
            </a:r>
          </a:p>
          <a:p>
            <a:pPr marL="285750" lvl="0" indent="-285750">
              <a:buFont typeface="Wingdings" panose="05000000000000000000" pitchFamily="2" charset="2"/>
              <a:buChar char="Ø"/>
            </a:pPr>
            <a:r>
              <a:rPr lang="en-US" dirty="0">
                <a:latin typeface="Univers" panose="020B0503020202020204" pitchFamily="34" charset="0"/>
              </a:rPr>
              <a:t>164 confirmation samples</a:t>
            </a:r>
          </a:p>
          <a:p>
            <a:pPr marL="285750" lvl="0" indent="-285750">
              <a:buFont typeface="Wingdings" panose="05000000000000000000" pitchFamily="2" charset="2"/>
              <a:buChar char="Ø"/>
            </a:pPr>
            <a:r>
              <a:rPr lang="en-US" dirty="0">
                <a:latin typeface="Univers" panose="020B0503020202020204" pitchFamily="34" charset="0"/>
              </a:rPr>
              <a:t>33 secondary confirmation samples</a:t>
            </a:r>
          </a:p>
          <a:p>
            <a:pPr marL="285750" lvl="0" indent="-285750">
              <a:buFont typeface="Wingdings" panose="05000000000000000000" pitchFamily="2" charset="2"/>
              <a:buChar char="Ø"/>
            </a:pPr>
            <a:endParaRPr lang="en-US" dirty="0">
              <a:latin typeface="Univers" panose="020B0503020202020204" pitchFamily="34" charset="0"/>
            </a:endParaRPr>
          </a:p>
          <a:p>
            <a:pPr marL="285750" lvl="0" indent="-285750">
              <a:buFont typeface="Wingdings" panose="05000000000000000000" pitchFamily="2" charset="2"/>
              <a:buChar char="Ø"/>
            </a:pPr>
            <a:r>
              <a:rPr lang="en-US" dirty="0">
                <a:latin typeface="Univers" panose="020B0503020202020204" pitchFamily="34" charset="0"/>
              </a:rPr>
              <a:t>86 duplicate and confirmation duplicate samples</a:t>
            </a:r>
          </a:p>
          <a:p>
            <a:endParaRPr lang="en-US" dirty="0">
              <a:latin typeface="Univers" panose="020B0503020202020204" pitchFamily="34" charset="0"/>
            </a:endParaRPr>
          </a:p>
          <a:p>
            <a:endParaRPr lang="en-US" dirty="0">
              <a:latin typeface="Univers" panose="020B0503020202020204" pitchFamily="34" charset="0"/>
            </a:endParaRPr>
          </a:p>
          <a:p>
            <a:pPr marL="285750" indent="-285750">
              <a:buFont typeface="Arial" panose="020B0604020202020204" pitchFamily="34" charset="0"/>
              <a:buChar char="•"/>
            </a:pPr>
            <a:endParaRPr lang="en-US" dirty="0">
              <a:latin typeface="Univers" panose="020B0503020202020204" pitchFamily="34" charset="0"/>
            </a:endParaRPr>
          </a:p>
        </p:txBody>
      </p:sp>
      <p:pic>
        <p:nvPicPr>
          <p:cNvPr id="7" name="Picture 6" descr="A person washing dishes in the kitchen&#10;&#10;Description automatically generated with medium confidence">
            <a:extLst>
              <a:ext uri="{FF2B5EF4-FFF2-40B4-BE49-F238E27FC236}">
                <a16:creationId xmlns:a16="http://schemas.microsoft.com/office/drawing/2014/main" id="{3E6A8B8A-1A83-1213-99D0-765C68E8C03F}"/>
              </a:ext>
            </a:extLst>
          </p:cNvPr>
          <p:cNvPicPr>
            <a:picLocks noChangeAspect="1"/>
          </p:cNvPicPr>
          <p:nvPr/>
        </p:nvPicPr>
        <p:blipFill>
          <a:blip r:embed="rId3"/>
          <a:stretch>
            <a:fillRect/>
          </a:stretch>
        </p:blipFill>
        <p:spPr>
          <a:xfrm>
            <a:off x="6242447" y="943429"/>
            <a:ext cx="2674161" cy="3208993"/>
          </a:xfrm>
          <a:prstGeom prst="rect">
            <a:avLst/>
          </a:prstGeom>
        </p:spPr>
      </p:pic>
      <p:sp>
        <p:nvSpPr>
          <p:cNvPr id="8" name="TextBox 7">
            <a:extLst>
              <a:ext uri="{FF2B5EF4-FFF2-40B4-BE49-F238E27FC236}">
                <a16:creationId xmlns:a16="http://schemas.microsoft.com/office/drawing/2014/main" id="{CFC378D3-F23C-17B5-857D-40E77A9E3E0F}"/>
              </a:ext>
            </a:extLst>
          </p:cNvPr>
          <p:cNvSpPr txBox="1"/>
          <p:nvPr/>
        </p:nvSpPr>
        <p:spPr>
          <a:xfrm>
            <a:off x="6242448" y="4144802"/>
            <a:ext cx="2362200" cy="1015663"/>
          </a:xfrm>
          <a:prstGeom prst="rect">
            <a:avLst/>
          </a:prstGeom>
          <a:noFill/>
        </p:spPr>
        <p:txBody>
          <a:bodyPr wrap="square">
            <a:spAutoFit/>
          </a:bodyPr>
          <a:lstStyle/>
          <a:p>
            <a:r>
              <a:rPr lang="en-US" sz="1200" dirty="0">
                <a:latin typeface="Univers" panose="020B0503020202020204" pitchFamily="34" charset="0"/>
              </a:rPr>
              <a:t>Staff geologist, Illinois Environmental Protection Agency (IEPA), collecting a sample. Photograph taken by Alan Fuhrman, IEPA. </a:t>
            </a:r>
          </a:p>
        </p:txBody>
      </p:sp>
      <p:sp>
        <p:nvSpPr>
          <p:cNvPr id="3" name="TextBox 2">
            <a:extLst>
              <a:ext uri="{FF2B5EF4-FFF2-40B4-BE49-F238E27FC236}">
                <a16:creationId xmlns:a16="http://schemas.microsoft.com/office/drawing/2014/main" id="{15996296-888E-E90D-3378-44F22AE65E15}"/>
              </a:ext>
            </a:extLst>
          </p:cNvPr>
          <p:cNvSpPr txBox="1"/>
          <p:nvPr/>
        </p:nvSpPr>
        <p:spPr>
          <a:xfrm>
            <a:off x="8596050" y="4719366"/>
            <a:ext cx="694944"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198915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09A679-FE72-9A46-8867-E44DA52FC465}"/>
              </a:ext>
            </a:extLst>
          </p:cNvPr>
          <p:cNvSpPr txBox="1"/>
          <p:nvPr/>
        </p:nvSpPr>
        <p:spPr>
          <a:xfrm>
            <a:off x="53340" y="159662"/>
            <a:ext cx="4343400" cy="461665"/>
          </a:xfrm>
          <a:prstGeom prst="rect">
            <a:avLst/>
          </a:prstGeom>
          <a:noFill/>
        </p:spPr>
        <p:txBody>
          <a:bodyPr wrap="square" rtlCol="0">
            <a:spAutoFit/>
          </a:bodyPr>
          <a:lstStyle/>
          <a:p>
            <a:r>
              <a:rPr lang="en-US" sz="2400" b="1" dirty="0">
                <a:latin typeface="Univers" panose="020B0503020202020204" pitchFamily="34" charset="0"/>
              </a:rPr>
              <a:t>Quality-control Sampling </a:t>
            </a:r>
          </a:p>
        </p:txBody>
      </p:sp>
      <p:sp>
        <p:nvSpPr>
          <p:cNvPr id="3" name="TextBox 2">
            <a:extLst>
              <a:ext uri="{FF2B5EF4-FFF2-40B4-BE49-F238E27FC236}">
                <a16:creationId xmlns:a16="http://schemas.microsoft.com/office/drawing/2014/main" id="{79597565-DB4E-B853-BBE8-5206DCA5050A}"/>
              </a:ext>
            </a:extLst>
          </p:cNvPr>
          <p:cNvSpPr txBox="1"/>
          <p:nvPr/>
        </p:nvSpPr>
        <p:spPr>
          <a:xfrm>
            <a:off x="4572000" y="4722228"/>
            <a:ext cx="3970546" cy="261610"/>
          </a:xfrm>
          <a:prstGeom prst="rect">
            <a:avLst/>
          </a:prstGeom>
          <a:noFill/>
        </p:spPr>
        <p:txBody>
          <a:bodyPr wrap="square" rtlCol="0">
            <a:spAutoFit/>
          </a:bodyPr>
          <a:lstStyle/>
          <a:p>
            <a:r>
              <a:rPr lang="en-US" sz="1100" b="0" i="0" dirty="0">
                <a:solidFill>
                  <a:srgbClr val="1B1B1B"/>
                </a:solidFill>
                <a:effectLst/>
                <a:latin typeface="Univers" panose="020B0503020202020204" pitchFamily="34" charset="0"/>
              </a:rPr>
              <a:t>(</a:t>
            </a:r>
            <a:r>
              <a:rPr lang="en-US" sz="1100" b="0" i="0" dirty="0" err="1">
                <a:solidFill>
                  <a:srgbClr val="1B1B1B"/>
                </a:solidFill>
                <a:effectLst/>
                <a:latin typeface="Univers" panose="020B0503020202020204" pitchFamily="34" charset="0"/>
              </a:rPr>
              <a:t>Dulka</a:t>
            </a:r>
            <a:r>
              <a:rPr lang="en-US" sz="1100" b="0" i="0" dirty="0">
                <a:solidFill>
                  <a:srgbClr val="1B1B1B"/>
                </a:solidFill>
                <a:effectLst/>
                <a:latin typeface="Univers" panose="020B0503020202020204" pitchFamily="34" charset="0"/>
              </a:rPr>
              <a:t>, A., and Rousey, M., 2020) </a:t>
            </a:r>
            <a:endParaRPr lang="en-US" sz="1100" dirty="0">
              <a:latin typeface="Univers" panose="020B0503020202020204" pitchFamily="34" charset="0"/>
            </a:endParaRPr>
          </a:p>
        </p:txBody>
      </p:sp>
      <p:sp>
        <p:nvSpPr>
          <p:cNvPr id="4" name="TextBox 3">
            <a:extLst>
              <a:ext uri="{FF2B5EF4-FFF2-40B4-BE49-F238E27FC236}">
                <a16:creationId xmlns:a16="http://schemas.microsoft.com/office/drawing/2014/main" id="{D4FD1036-1780-3040-F0E0-57A64BC9D5CB}"/>
              </a:ext>
            </a:extLst>
          </p:cNvPr>
          <p:cNvSpPr txBox="1"/>
          <p:nvPr/>
        </p:nvSpPr>
        <p:spPr>
          <a:xfrm>
            <a:off x="4217275" y="1095701"/>
            <a:ext cx="4769071" cy="332398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latin typeface="Univers" panose="020B0503020202020204" pitchFamily="34" charset="0"/>
              </a:rPr>
              <a:t>86 samples were duplicate and confirmation duplicate samples.</a:t>
            </a:r>
          </a:p>
          <a:p>
            <a:endParaRPr lang="en-US" sz="1400" dirty="0">
              <a:latin typeface="Univers" panose="020B0503020202020204" pitchFamily="34" charset="0"/>
            </a:endParaRPr>
          </a:p>
          <a:p>
            <a:pPr marL="285750" indent="-285750">
              <a:buFont typeface="Arial" panose="020B0604020202020204" pitchFamily="34" charset="0"/>
              <a:buChar char="•"/>
            </a:pPr>
            <a:r>
              <a:rPr lang="en-US" sz="1400" dirty="0">
                <a:latin typeface="Univers" panose="020B0503020202020204" pitchFamily="34" charset="0"/>
              </a:rPr>
              <a:t>72 initial field duplicate samples</a:t>
            </a:r>
          </a:p>
          <a:p>
            <a:pPr marL="742950" lvl="1" indent="-285750">
              <a:buFont typeface="Wingdings" panose="05000000000000000000" pitchFamily="2" charset="2"/>
              <a:buChar char="Ø"/>
            </a:pPr>
            <a:r>
              <a:rPr lang="en-US" sz="1400" dirty="0">
                <a:latin typeface="Univers" panose="020B0503020202020204" pitchFamily="34" charset="0"/>
              </a:rPr>
              <a:t>14 detected PFAS in initial samples</a:t>
            </a:r>
          </a:p>
          <a:p>
            <a:pPr marL="742950" lvl="1" indent="-285750">
              <a:buFont typeface="Wingdings" panose="05000000000000000000" pitchFamily="2" charset="2"/>
              <a:buChar char="Ø"/>
            </a:pPr>
            <a:r>
              <a:rPr lang="en-US" sz="1400" dirty="0">
                <a:latin typeface="Univers" panose="020B0503020202020204" pitchFamily="34" charset="0"/>
              </a:rPr>
              <a:t>14 detected PFAS in confirmation samples</a:t>
            </a:r>
          </a:p>
          <a:p>
            <a:pPr marL="742950" lvl="1" indent="-285750">
              <a:buFont typeface="Wingdings" panose="05000000000000000000" pitchFamily="2" charset="2"/>
              <a:buChar char="Ø"/>
            </a:pPr>
            <a:endParaRPr lang="en-US" sz="1400" dirty="0">
              <a:latin typeface="Univers" panose="020B0503020202020204" pitchFamily="34" charset="0"/>
            </a:endParaRPr>
          </a:p>
          <a:p>
            <a:pPr marL="285750" indent="-285750">
              <a:buFont typeface="Arial" panose="020B0604020202020204" pitchFamily="34" charset="0"/>
              <a:buChar char="•"/>
            </a:pPr>
            <a:r>
              <a:rPr lang="en-US" sz="1400" dirty="0">
                <a:latin typeface="Univers" panose="020B0503020202020204" pitchFamily="34" charset="0"/>
              </a:rPr>
              <a:t>75 LFSM/LFSMD </a:t>
            </a:r>
          </a:p>
          <a:p>
            <a:pPr marL="742950" lvl="1" indent="-285750">
              <a:buFont typeface="Arial" panose="020B0604020202020204" pitchFamily="34" charset="0"/>
              <a:buChar char="•"/>
            </a:pPr>
            <a:endParaRPr lang="en-US" sz="1400" dirty="0">
              <a:latin typeface="Univers" panose="020B0503020202020204" pitchFamily="34" charset="0"/>
            </a:endParaRPr>
          </a:p>
          <a:p>
            <a:endParaRPr lang="en-US" sz="1400" dirty="0">
              <a:latin typeface="Univers" panose="020B0503020202020204" pitchFamily="34" charset="0"/>
            </a:endParaRPr>
          </a:p>
          <a:p>
            <a:pPr marL="285750" indent="-285750">
              <a:buFont typeface="Arial" panose="020B0604020202020204" pitchFamily="34" charset="0"/>
              <a:buChar char="•"/>
            </a:pPr>
            <a:r>
              <a:rPr lang="en-US" sz="1400" b="0" i="0" dirty="0">
                <a:solidFill>
                  <a:srgbClr val="1B1B1B"/>
                </a:solidFill>
                <a:effectLst/>
                <a:latin typeface="Source Sans Pro Web"/>
              </a:rPr>
              <a:t>The results from the duplicate, FRB, and LFSM sample analyses were generally of acceptable precision and no indication of cross-contamination or matrix interference instances were evident.</a:t>
            </a:r>
            <a:endParaRPr lang="en-US" sz="1400" dirty="0"/>
          </a:p>
          <a:p>
            <a:pPr marL="285750" indent="-285750">
              <a:buFont typeface="Arial" panose="020B0604020202020204" pitchFamily="34" charset="0"/>
              <a:buChar char="•"/>
            </a:pPr>
            <a:endParaRPr lang="en-US" sz="1400" dirty="0">
              <a:latin typeface="Univers" panose="020B0503020202020204" pitchFamily="34" charset="0"/>
            </a:endParaRPr>
          </a:p>
        </p:txBody>
      </p:sp>
      <p:sp>
        <p:nvSpPr>
          <p:cNvPr id="5" name="TextBox 4">
            <a:extLst>
              <a:ext uri="{FF2B5EF4-FFF2-40B4-BE49-F238E27FC236}">
                <a16:creationId xmlns:a16="http://schemas.microsoft.com/office/drawing/2014/main" id="{BEF6770B-8142-CC8C-CBA2-5C31CA2F6800}"/>
              </a:ext>
            </a:extLst>
          </p:cNvPr>
          <p:cNvSpPr txBox="1"/>
          <p:nvPr/>
        </p:nvSpPr>
        <p:spPr>
          <a:xfrm>
            <a:off x="260131" y="1095702"/>
            <a:ext cx="3563007"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Univers" panose="020B0503020202020204" pitchFamily="34" charset="0"/>
              </a:rPr>
              <a:t>Sample set: unfiltered field samples (two-250 milliliter polypropylene bottles) and a field reagent blank (FRB) (one bottle).</a:t>
            </a:r>
          </a:p>
          <a:p>
            <a:pPr marL="285750" indent="-285750">
              <a:buFont typeface="Arial" panose="020B0604020202020204" pitchFamily="34" charset="0"/>
              <a:buChar char="•"/>
            </a:pPr>
            <a:endParaRPr lang="en-US" sz="1600" dirty="0">
              <a:latin typeface="Univers" panose="020B0503020202020204" pitchFamily="34" charset="0"/>
            </a:endParaRPr>
          </a:p>
          <a:p>
            <a:pPr marL="285750" indent="-285750">
              <a:buFont typeface="Arial" panose="020B0604020202020204" pitchFamily="34" charset="0"/>
              <a:buChar char="•"/>
            </a:pPr>
            <a:r>
              <a:rPr lang="en-US" sz="1600" dirty="0">
                <a:latin typeface="Univers" panose="020B0503020202020204" pitchFamily="34" charset="0"/>
              </a:rPr>
              <a:t>Precision and bias were measured by collecting field duplicates and laboratory fortified sample matrix (LFSM) per batch of 20 field sample sets. </a:t>
            </a:r>
          </a:p>
        </p:txBody>
      </p:sp>
      <p:sp>
        <p:nvSpPr>
          <p:cNvPr id="6" name="TextBox 5">
            <a:extLst>
              <a:ext uri="{FF2B5EF4-FFF2-40B4-BE49-F238E27FC236}">
                <a16:creationId xmlns:a16="http://schemas.microsoft.com/office/drawing/2014/main" id="{35D3FC45-7431-3401-B0C6-A4C83B6CC57F}"/>
              </a:ext>
            </a:extLst>
          </p:cNvPr>
          <p:cNvSpPr txBox="1"/>
          <p:nvPr/>
        </p:nvSpPr>
        <p:spPr>
          <a:xfrm>
            <a:off x="8596050" y="4719366"/>
            <a:ext cx="694944" cy="369332"/>
          </a:xfrm>
          <a:prstGeom prst="rect">
            <a:avLst/>
          </a:prstGeom>
          <a:noFill/>
        </p:spPr>
        <p:txBody>
          <a:bodyPr wrap="square" rtlCol="0">
            <a:spAutoFit/>
          </a:bodyPr>
          <a:lstStyle/>
          <a:p>
            <a:r>
              <a:rPr lang="en-US" dirty="0"/>
              <a:t>16</a:t>
            </a:r>
          </a:p>
        </p:txBody>
      </p:sp>
    </p:spTree>
    <p:extLst>
      <p:ext uri="{BB962C8B-B14F-4D97-AF65-F5344CB8AC3E}">
        <p14:creationId xmlns:p14="http://schemas.microsoft.com/office/powerpoint/2010/main" val="1974550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E7DCBF-9241-47D4-90C6-243251042D82}"/>
              </a:ext>
            </a:extLst>
          </p:cNvPr>
          <p:cNvSpPr txBox="1"/>
          <p:nvPr/>
        </p:nvSpPr>
        <p:spPr>
          <a:xfrm>
            <a:off x="223330" y="91067"/>
            <a:ext cx="8676830" cy="1508105"/>
          </a:xfrm>
          <a:prstGeom prst="rect">
            <a:avLst/>
          </a:prstGeom>
          <a:noFill/>
        </p:spPr>
        <p:txBody>
          <a:bodyPr wrap="square" rtlCol="0">
            <a:spAutoFit/>
          </a:bodyPr>
          <a:lstStyle/>
          <a:p>
            <a:r>
              <a:rPr lang="en-US" sz="2400" b="1" dirty="0">
                <a:latin typeface="Univers" panose="020B0503020202020204" pitchFamily="34" charset="0"/>
              </a:rPr>
              <a:t>IEPA Database</a:t>
            </a:r>
          </a:p>
          <a:p>
            <a:r>
              <a:rPr lang="en-US" sz="1400" b="1" dirty="0">
                <a:latin typeface="Univers" panose="020B0503020202020204" pitchFamily="34" charset="0"/>
                <a:hlinkClick r:id="rId3"/>
              </a:rPr>
              <a:t>https://illinois-epa.maps.arcgis.com/apps/dashboards/bd611162a7f74cfe88b6928c926416c3</a:t>
            </a:r>
            <a:r>
              <a:rPr lang="en-US" sz="1400" b="1" dirty="0">
                <a:latin typeface="Univers" panose="020B0503020202020204" pitchFamily="34" charset="0"/>
              </a:rPr>
              <a:t> </a:t>
            </a:r>
          </a:p>
          <a:p>
            <a:endParaRPr lang="en-US" dirty="0">
              <a:latin typeface="Univers" panose="020B0503020202020204" pitchFamily="34" charset="0"/>
            </a:endParaRPr>
          </a:p>
          <a:p>
            <a:endParaRPr lang="en-US" dirty="0">
              <a:latin typeface="Univers" panose="020B0503020202020204" pitchFamily="34" charset="0"/>
            </a:endParaRPr>
          </a:p>
          <a:p>
            <a:endParaRPr lang="en-US" dirty="0">
              <a:latin typeface="Univers" panose="020B0503020202020204" pitchFamily="34" charset="0"/>
            </a:endParaRPr>
          </a:p>
        </p:txBody>
      </p:sp>
      <p:pic>
        <p:nvPicPr>
          <p:cNvPr id="5" name="Picture 4">
            <a:extLst>
              <a:ext uri="{FF2B5EF4-FFF2-40B4-BE49-F238E27FC236}">
                <a16:creationId xmlns:a16="http://schemas.microsoft.com/office/drawing/2014/main" id="{B366875E-FEF0-4C40-141A-7E6205523E0F}"/>
              </a:ext>
            </a:extLst>
          </p:cNvPr>
          <p:cNvPicPr>
            <a:picLocks noChangeAspect="1"/>
          </p:cNvPicPr>
          <p:nvPr/>
        </p:nvPicPr>
        <p:blipFill>
          <a:blip r:embed="rId4"/>
          <a:stretch>
            <a:fillRect/>
          </a:stretch>
        </p:blipFill>
        <p:spPr>
          <a:xfrm>
            <a:off x="1173480" y="955024"/>
            <a:ext cx="7018020" cy="3807849"/>
          </a:xfrm>
          <a:prstGeom prst="rect">
            <a:avLst/>
          </a:prstGeom>
        </p:spPr>
      </p:pic>
      <p:sp>
        <p:nvSpPr>
          <p:cNvPr id="2" name="TextBox 1">
            <a:extLst>
              <a:ext uri="{FF2B5EF4-FFF2-40B4-BE49-F238E27FC236}">
                <a16:creationId xmlns:a16="http://schemas.microsoft.com/office/drawing/2014/main" id="{BFF5B60B-81E6-FF97-FACA-C70CA584E7C8}"/>
              </a:ext>
            </a:extLst>
          </p:cNvPr>
          <p:cNvSpPr txBox="1"/>
          <p:nvPr/>
        </p:nvSpPr>
        <p:spPr>
          <a:xfrm>
            <a:off x="8596050" y="4719366"/>
            <a:ext cx="694944"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401968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txBox="1">
            <a:spLocks/>
          </p:cNvSpPr>
          <p:nvPr/>
        </p:nvSpPr>
        <p:spPr bwMode="auto">
          <a:xfrm>
            <a:off x="491490" y="273842"/>
            <a:ext cx="3840085" cy="1463517"/>
          </a:xfrm>
          <a:prstGeom prst="rect">
            <a:avLst/>
          </a:prstGeom>
        </p:spPr>
        <p:txBody>
          <a:bodyPr vert="horz" lIns="91440" tIns="45720" rIns="91440" bIns="45720" rtlCol="0" anchor="ctr">
            <a:prstTxWarp prst="textNoShape">
              <a:avLst/>
            </a:prstTxWarp>
            <a:normAutofit/>
          </a:bodyPr>
          <a:lstStyle/>
          <a:p>
            <a:pPr marL="39688" defTabSz="914400">
              <a:lnSpc>
                <a:spcPct val="90000"/>
              </a:lnSpc>
              <a:spcBef>
                <a:spcPct val="0"/>
              </a:spcBef>
              <a:spcAft>
                <a:spcPts val="0"/>
              </a:spcAft>
              <a:defRPr/>
            </a:pPr>
            <a:endParaRPr lang="en-US" sz="2400" b="1" dirty="0">
              <a:latin typeface="Univers" panose="020B0503020202020204" pitchFamily="34" charset="0"/>
              <a:ea typeface="+mj-ea"/>
              <a:cs typeface="+mj-cs"/>
              <a:sym typeface="Arial Bold" charset="0"/>
            </a:endParaRPr>
          </a:p>
        </p:txBody>
      </p:sp>
      <p:sp>
        <p:nvSpPr>
          <p:cNvPr id="4" name="Subtitle 2"/>
          <p:cNvSpPr txBox="1">
            <a:spLocks/>
          </p:cNvSpPr>
          <p:nvPr/>
        </p:nvSpPr>
        <p:spPr bwMode="auto">
          <a:xfrm>
            <a:off x="491490" y="1931275"/>
            <a:ext cx="3840085" cy="2596671"/>
          </a:xfrm>
          <a:prstGeom prst="rect">
            <a:avLst/>
          </a:prstGeom>
        </p:spPr>
        <p:txBody>
          <a:bodyPr vert="horz" lIns="91440" tIns="45720" rIns="91440" bIns="45720" rtlCol="0">
            <a:prstTxWarp prst="textNoShape">
              <a:avLst/>
            </a:prstTxWarp>
            <a:normAutofit/>
          </a:bodyPr>
          <a:lstStyle/>
          <a:p>
            <a:pPr marL="496888" lvl="1" indent="-228600" defTabSz="914400">
              <a:lnSpc>
                <a:spcPct val="90000"/>
              </a:lnSpc>
              <a:spcBef>
                <a:spcPts val="600"/>
              </a:spcBef>
              <a:buFont typeface="Arial" panose="020B0604020202020204" pitchFamily="34" charset="0"/>
              <a:buChar char="•"/>
              <a:defRPr/>
            </a:pPr>
            <a:endParaRPr lang="en-US" sz="1100" b="1" dirty="0">
              <a:latin typeface="Univers" panose="020B0503020202020204" pitchFamily="34" charset="0"/>
              <a:sym typeface="Arial Bold" charset="0"/>
            </a:endParaRPr>
          </a:p>
        </p:txBody>
      </p:sp>
      <p:sp>
        <p:nvSpPr>
          <p:cNvPr id="2" name="TextBox 1">
            <a:extLst>
              <a:ext uri="{FF2B5EF4-FFF2-40B4-BE49-F238E27FC236}">
                <a16:creationId xmlns:a16="http://schemas.microsoft.com/office/drawing/2014/main" id="{5B785D62-7717-9854-3507-D3DD7F24593E}"/>
              </a:ext>
            </a:extLst>
          </p:cNvPr>
          <p:cNvSpPr txBox="1"/>
          <p:nvPr/>
        </p:nvSpPr>
        <p:spPr>
          <a:xfrm>
            <a:off x="178675" y="79926"/>
            <a:ext cx="7738505" cy="523220"/>
          </a:xfrm>
          <a:prstGeom prst="rect">
            <a:avLst/>
          </a:prstGeom>
          <a:noFill/>
        </p:spPr>
        <p:txBody>
          <a:bodyPr wrap="square" rtlCol="0">
            <a:spAutoFit/>
          </a:bodyPr>
          <a:lstStyle/>
          <a:p>
            <a:r>
              <a:rPr lang="en-US" sz="2800" b="1" dirty="0">
                <a:latin typeface="Univers" panose="020B0503020202020204" pitchFamily="34" charset="0"/>
              </a:rPr>
              <a:t>PFAS by the Numbers</a:t>
            </a:r>
          </a:p>
        </p:txBody>
      </p:sp>
      <p:sp>
        <p:nvSpPr>
          <p:cNvPr id="5" name="TextBox 4">
            <a:extLst>
              <a:ext uri="{FF2B5EF4-FFF2-40B4-BE49-F238E27FC236}">
                <a16:creationId xmlns:a16="http://schemas.microsoft.com/office/drawing/2014/main" id="{18ACE19C-1F20-D454-BF31-447362F8A074}"/>
              </a:ext>
            </a:extLst>
          </p:cNvPr>
          <p:cNvSpPr txBox="1"/>
          <p:nvPr/>
        </p:nvSpPr>
        <p:spPr>
          <a:xfrm>
            <a:off x="1299604" y="4265014"/>
            <a:ext cx="7738505" cy="1077218"/>
          </a:xfrm>
          <a:prstGeom prst="rect">
            <a:avLst/>
          </a:prstGeom>
          <a:noFill/>
        </p:spPr>
        <p:txBody>
          <a:bodyPr wrap="square" rtlCol="0">
            <a:spAutoFit/>
          </a:bodyPr>
          <a:lstStyle/>
          <a:p>
            <a:r>
              <a:rPr lang="en-US" sz="1600" dirty="0">
                <a:solidFill>
                  <a:srgbClr val="1B1B1B"/>
                </a:solidFill>
                <a:latin typeface="Univers" panose="020B0503020202020204" pitchFamily="34" charset="0"/>
              </a:rPr>
              <a:t>1.3 million resident (about 18 percent) are served by </a:t>
            </a:r>
            <a:r>
              <a:rPr lang="en-US" sz="1600" b="0" i="0" dirty="0">
                <a:solidFill>
                  <a:srgbClr val="1B1B1B"/>
                </a:solidFill>
                <a:effectLst/>
                <a:latin typeface="Univers" panose="020B0503020202020204" pitchFamily="34" charset="0"/>
              </a:rPr>
              <a:t>CWS systems that had at least one detection of PFAS above the minimum reporting level (MRL) of 2 </a:t>
            </a:r>
            <a:r>
              <a:rPr lang="en-US" sz="1600" dirty="0">
                <a:solidFill>
                  <a:srgbClr val="1B1B1B"/>
                </a:solidFill>
                <a:latin typeface="Univers" panose="020B0503020202020204" pitchFamily="34" charset="0"/>
              </a:rPr>
              <a:t>nanograms per liter (ng/L)</a:t>
            </a:r>
            <a:endParaRPr lang="en-US" sz="1600" dirty="0">
              <a:latin typeface="Univers" panose="020B0503020202020204" pitchFamily="34" charset="0"/>
            </a:endParaRPr>
          </a:p>
          <a:p>
            <a:endParaRPr lang="en-US" sz="1600" dirty="0">
              <a:latin typeface="Univers" panose="020B0503020202020204" pitchFamily="34" charset="0"/>
            </a:endParaRPr>
          </a:p>
        </p:txBody>
      </p:sp>
      <p:graphicFrame>
        <p:nvGraphicFramePr>
          <p:cNvPr id="7" name="Diagram 6">
            <a:extLst>
              <a:ext uri="{FF2B5EF4-FFF2-40B4-BE49-F238E27FC236}">
                <a16:creationId xmlns:a16="http://schemas.microsoft.com/office/drawing/2014/main" id="{793CB08B-1B01-DA54-EE28-4C0456703234}"/>
              </a:ext>
            </a:extLst>
          </p:cNvPr>
          <p:cNvGraphicFramePr/>
          <p:nvPr>
            <p:extLst>
              <p:ext uri="{D42A27DB-BD31-4B8C-83A1-F6EECF244321}">
                <p14:modId xmlns:p14="http://schemas.microsoft.com/office/powerpoint/2010/main" val="1130264384"/>
              </p:ext>
            </p:extLst>
          </p:nvPr>
        </p:nvGraphicFramePr>
        <p:xfrm>
          <a:off x="593965" y="615554"/>
          <a:ext cx="7982476" cy="372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ED27970-C8C2-1015-3D99-51E822FA3501}"/>
              </a:ext>
            </a:extLst>
          </p:cNvPr>
          <p:cNvSpPr txBox="1"/>
          <p:nvPr/>
        </p:nvSpPr>
        <p:spPr>
          <a:xfrm>
            <a:off x="8596050" y="4719366"/>
            <a:ext cx="694944" cy="369332"/>
          </a:xfrm>
          <a:prstGeom prst="rect">
            <a:avLst/>
          </a:prstGeom>
          <a:noFill/>
        </p:spPr>
        <p:txBody>
          <a:bodyPr wrap="square" rtlCol="0">
            <a:spAutoFit/>
          </a:bodyPr>
          <a:lstStyle/>
          <a:p>
            <a:r>
              <a:rPr lang="en-US" dirty="0"/>
              <a:t>18</a:t>
            </a:r>
          </a:p>
        </p:txBody>
      </p:sp>
    </p:spTree>
    <p:extLst>
      <p:ext uri="{BB962C8B-B14F-4D97-AF65-F5344CB8AC3E}">
        <p14:creationId xmlns:p14="http://schemas.microsoft.com/office/powerpoint/2010/main" val="2694034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5F5609AE-FE1A-75A9-57A4-3670E53BE662}"/>
              </a:ext>
            </a:extLst>
          </p:cNvPr>
          <p:cNvPicPr>
            <a:picLocks noChangeAspect="1"/>
          </p:cNvPicPr>
          <p:nvPr/>
        </p:nvPicPr>
        <p:blipFill>
          <a:blip r:embed="rId3"/>
          <a:stretch>
            <a:fillRect/>
          </a:stretch>
        </p:blipFill>
        <p:spPr>
          <a:xfrm>
            <a:off x="1090083" y="347980"/>
            <a:ext cx="6963833" cy="4178300"/>
          </a:xfrm>
          <a:prstGeom prst="rect">
            <a:avLst/>
          </a:prstGeom>
        </p:spPr>
      </p:pic>
      <p:sp>
        <p:nvSpPr>
          <p:cNvPr id="4" name="TextBox 3">
            <a:extLst>
              <a:ext uri="{FF2B5EF4-FFF2-40B4-BE49-F238E27FC236}">
                <a16:creationId xmlns:a16="http://schemas.microsoft.com/office/drawing/2014/main" id="{62A7C10C-A177-4460-C92A-4BE7721FDA92}"/>
              </a:ext>
            </a:extLst>
          </p:cNvPr>
          <p:cNvSpPr txBox="1"/>
          <p:nvPr/>
        </p:nvSpPr>
        <p:spPr>
          <a:xfrm>
            <a:off x="5707380" y="4526280"/>
            <a:ext cx="2567516" cy="307777"/>
          </a:xfrm>
          <a:prstGeom prst="rect">
            <a:avLst/>
          </a:prstGeom>
          <a:noFill/>
        </p:spPr>
        <p:txBody>
          <a:bodyPr wrap="square" rtlCol="0">
            <a:spAutoFit/>
          </a:bodyPr>
          <a:lstStyle/>
          <a:p>
            <a:r>
              <a:rPr lang="en-US" sz="1400" dirty="0">
                <a:latin typeface="Univers" panose="020B0503020202020204" pitchFamily="34" charset="0"/>
              </a:rPr>
              <a:t>Gahala and others, 2023</a:t>
            </a:r>
          </a:p>
        </p:txBody>
      </p:sp>
      <p:sp>
        <p:nvSpPr>
          <p:cNvPr id="2" name="TextBox 1">
            <a:extLst>
              <a:ext uri="{FF2B5EF4-FFF2-40B4-BE49-F238E27FC236}">
                <a16:creationId xmlns:a16="http://schemas.microsoft.com/office/drawing/2014/main" id="{70FE9434-5CF2-A925-2EE2-F57E2A455D9C}"/>
              </a:ext>
            </a:extLst>
          </p:cNvPr>
          <p:cNvSpPr txBox="1"/>
          <p:nvPr/>
        </p:nvSpPr>
        <p:spPr>
          <a:xfrm>
            <a:off x="8596050" y="4719366"/>
            <a:ext cx="694944" cy="369332"/>
          </a:xfrm>
          <a:prstGeom prst="rect">
            <a:avLst/>
          </a:prstGeom>
          <a:noFill/>
        </p:spPr>
        <p:txBody>
          <a:bodyPr wrap="square" rtlCol="0">
            <a:spAutoFit/>
          </a:bodyPr>
          <a:lstStyle/>
          <a:p>
            <a:r>
              <a:rPr lang="en-US" dirty="0"/>
              <a:t>19</a:t>
            </a:r>
          </a:p>
        </p:txBody>
      </p:sp>
    </p:spTree>
    <p:extLst>
      <p:ext uri="{BB962C8B-B14F-4D97-AF65-F5344CB8AC3E}">
        <p14:creationId xmlns:p14="http://schemas.microsoft.com/office/powerpoint/2010/main" val="315977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123434" y="95382"/>
            <a:ext cx="4441512" cy="480690"/>
          </a:xfrm>
          <a:prstGeom prst="rect">
            <a:avLst/>
          </a:prstGeom>
          <a:noFill/>
          <a:ln w="12700">
            <a:noFill/>
            <a:miter lim="800000"/>
            <a:headEnd/>
            <a:tailEnd/>
          </a:ln>
          <a:effectLst/>
        </p:spPr>
        <p:txBody>
          <a:bodyPr lIns="50800" tIns="50800" rIns="90488" bIns="50800" anchor="t">
            <a:prstTxWarp prst="textNoShape">
              <a:avLst/>
            </a:prstTxWarp>
          </a:bodyPr>
          <a:lstStyle/>
          <a:p>
            <a:pPr marL="39688">
              <a:spcBef>
                <a:spcPts val="600"/>
              </a:spcBef>
              <a:spcAft>
                <a:spcPts val="0"/>
              </a:spcAft>
              <a:defRPr/>
            </a:pPr>
            <a:r>
              <a:rPr lang="en-US" sz="2400" b="1" kern="0" dirty="0">
                <a:latin typeface="Univers" panose="020B0503020202020204" pitchFamily="34" charset="0"/>
                <a:cs typeface="Arial" pitchFamily="34" charset="0"/>
                <a:sym typeface="Arial Bold" charset="0"/>
              </a:rPr>
              <a:t>Outline</a:t>
            </a:r>
            <a:endParaRPr lang="en-US" sz="2400" b="1" i="1" kern="0" dirty="0">
              <a:latin typeface="Univers" panose="020B0503020202020204" pitchFamily="34" charset="0"/>
              <a:cs typeface="Arial" pitchFamily="34" charset="0"/>
              <a:sym typeface="Arial Bold" charset="0"/>
            </a:endParaRPr>
          </a:p>
          <a:p>
            <a:pPr marL="39688">
              <a:spcBef>
                <a:spcPts val="600"/>
              </a:spcBef>
              <a:spcAft>
                <a:spcPts val="0"/>
              </a:spcAft>
              <a:defRPr/>
            </a:pPr>
            <a:endParaRPr lang="en-US" sz="2400" b="1" kern="0" dirty="0">
              <a:solidFill>
                <a:schemeClr val="tx1"/>
              </a:solidFill>
              <a:latin typeface="Arial" pitchFamily="34" charset="0"/>
              <a:ea typeface="+mn-ea"/>
              <a:cs typeface="Arial" pitchFamily="34" charset="0"/>
              <a:sym typeface="Arial Bold" charset="0"/>
            </a:endParaRPr>
          </a:p>
          <a:p>
            <a:pPr marL="39688">
              <a:spcBef>
                <a:spcPts val="600"/>
              </a:spcBef>
              <a:spcAft>
                <a:spcPts val="0"/>
              </a:spcAft>
              <a:defRPr/>
            </a:pPr>
            <a:endParaRPr lang="en-US" sz="2400" b="1" kern="0" dirty="0">
              <a:solidFill>
                <a:schemeClr val="tx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sz="2400" b="1" kern="0" dirty="0">
              <a:solidFill>
                <a:schemeClr val="tx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sz="2400" b="1" kern="0" dirty="0">
              <a:solidFill>
                <a:schemeClr val="tx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sz="2400" b="1" kern="0" dirty="0">
              <a:solidFill>
                <a:schemeClr val="tx1"/>
              </a:solidFill>
              <a:latin typeface="Arial" pitchFamily="34" charset="0"/>
              <a:ea typeface="+mn-ea"/>
              <a:cs typeface="Arial" pitchFamily="34" charset="0"/>
              <a:sym typeface="Arial Bold" charset="0"/>
            </a:endParaRPr>
          </a:p>
          <a:p>
            <a:pPr marL="39688">
              <a:spcBef>
                <a:spcPts val="600"/>
              </a:spcBef>
              <a:spcAft>
                <a:spcPts val="0"/>
              </a:spcAft>
              <a:defRPr/>
            </a:pPr>
            <a:r>
              <a:rPr lang="en-US" sz="2400" b="1" kern="0" dirty="0">
                <a:solidFill>
                  <a:schemeClr val="tx1"/>
                </a:solidFill>
                <a:latin typeface="Arial" pitchFamily="34" charset="0"/>
                <a:ea typeface="+mn-ea"/>
                <a:cs typeface="Arial" pitchFamily="34" charset="0"/>
                <a:sym typeface="Arial Bold" charset="0"/>
              </a:rPr>
              <a:t>  </a:t>
            </a:r>
          </a:p>
        </p:txBody>
      </p:sp>
      <p:sp>
        <p:nvSpPr>
          <p:cNvPr id="4" name="Subtitle 2"/>
          <p:cNvSpPr txBox="1">
            <a:spLocks/>
          </p:cNvSpPr>
          <p:nvPr/>
        </p:nvSpPr>
        <p:spPr bwMode="auto">
          <a:xfrm>
            <a:off x="208050" y="667973"/>
            <a:ext cx="3896678" cy="2304999"/>
          </a:xfrm>
          <a:prstGeom prst="rect">
            <a:avLst/>
          </a:prstGeom>
          <a:noFill/>
          <a:ln w="12700">
            <a:noFill/>
            <a:miter lim="800000"/>
            <a:headEnd/>
            <a:tailEnd/>
          </a:ln>
          <a:effectLst/>
        </p:spPr>
        <p:txBody>
          <a:bodyPr wrap="square" lIns="50800" tIns="50800" rIns="90488" bIns="50800">
            <a:prstTxWarp prst="textNoShape">
              <a:avLst/>
            </a:prstTxWarp>
          </a:bodyPr>
          <a:lstStyle/>
          <a:p>
            <a:pPr marL="39688">
              <a:spcBef>
                <a:spcPts val="600"/>
              </a:spcBef>
              <a:spcAft>
                <a:spcPts val="0"/>
              </a:spcAft>
              <a:defRPr/>
            </a:pPr>
            <a:r>
              <a:rPr lang="en-US" sz="1400" b="1" kern="0" dirty="0">
                <a:latin typeface="Univers" panose="020B0503020202020204" pitchFamily="34" charset="0"/>
                <a:cs typeface="Arial" pitchFamily="34" charset="0"/>
                <a:sym typeface="Arial Bold" charset="0"/>
              </a:rPr>
              <a:t>Purpose</a:t>
            </a:r>
          </a:p>
          <a:p>
            <a:pPr marL="39688">
              <a:spcBef>
                <a:spcPts val="600"/>
              </a:spcBef>
              <a:spcAft>
                <a:spcPts val="0"/>
              </a:spcAft>
              <a:defRPr/>
            </a:pPr>
            <a:r>
              <a:rPr lang="en-US" sz="1400" b="1" kern="0" dirty="0">
                <a:latin typeface="Univers" panose="020B0503020202020204" pitchFamily="34" charset="0"/>
                <a:cs typeface="Arial" pitchFamily="34" charset="0"/>
                <a:sym typeface="Arial Bold" charset="0"/>
              </a:rPr>
              <a:t>What is PFAS?</a:t>
            </a:r>
          </a:p>
          <a:p>
            <a:pPr marL="39688">
              <a:spcBef>
                <a:spcPts val="600"/>
              </a:spcBef>
              <a:spcAft>
                <a:spcPts val="0"/>
              </a:spcAft>
              <a:defRPr/>
            </a:pPr>
            <a:r>
              <a:rPr lang="en-US" sz="1400" b="1" kern="0" dirty="0">
                <a:latin typeface="Univers" panose="020B0503020202020204" pitchFamily="34" charset="0"/>
                <a:cs typeface="Arial" pitchFamily="34" charset="0"/>
                <a:sym typeface="Arial Bold" charset="0"/>
              </a:rPr>
              <a:t>Current regulations</a:t>
            </a:r>
          </a:p>
          <a:p>
            <a:pPr marL="39688">
              <a:spcBef>
                <a:spcPts val="600"/>
              </a:spcBef>
              <a:spcAft>
                <a:spcPts val="0"/>
              </a:spcAft>
              <a:defRPr/>
            </a:pPr>
            <a:r>
              <a:rPr lang="en-US" sz="1400" b="1" kern="0" dirty="0">
                <a:solidFill>
                  <a:schemeClr val="tx1"/>
                </a:solidFill>
                <a:latin typeface="Univers" panose="020B0503020202020204" pitchFamily="34" charset="0"/>
                <a:cs typeface="Arial" pitchFamily="34" charset="0"/>
                <a:sym typeface="Arial Bold" charset="0"/>
              </a:rPr>
              <a:t>What was sampled?</a:t>
            </a:r>
          </a:p>
          <a:p>
            <a:pPr marL="39688">
              <a:spcBef>
                <a:spcPts val="600"/>
              </a:spcBef>
              <a:spcAft>
                <a:spcPts val="0"/>
              </a:spcAft>
              <a:defRPr/>
            </a:pPr>
            <a:r>
              <a:rPr lang="en-US" sz="1400" b="1" kern="0" dirty="0">
                <a:solidFill>
                  <a:schemeClr val="tx1"/>
                </a:solidFill>
                <a:latin typeface="Univers" panose="020B0503020202020204" pitchFamily="34" charset="0"/>
                <a:cs typeface="Arial" pitchFamily="34" charset="0"/>
                <a:sym typeface="Arial Bold" charset="0"/>
              </a:rPr>
              <a:t>How many samples?</a:t>
            </a:r>
          </a:p>
          <a:p>
            <a:pPr marL="39688">
              <a:spcBef>
                <a:spcPts val="600"/>
              </a:spcBef>
              <a:spcAft>
                <a:spcPts val="0"/>
              </a:spcAft>
              <a:defRPr/>
            </a:pPr>
            <a:r>
              <a:rPr lang="en-US" sz="1400" b="1" kern="0" dirty="0">
                <a:latin typeface="Univers" panose="020B0503020202020204" pitchFamily="34" charset="0"/>
                <a:cs typeface="Arial" pitchFamily="34" charset="0"/>
                <a:sym typeface="Arial Bold" charset="0"/>
              </a:rPr>
              <a:t>Confirmation and QC samples</a:t>
            </a:r>
            <a:endParaRPr lang="en-US" sz="1400" b="1" kern="0" dirty="0">
              <a:solidFill>
                <a:schemeClr val="tx1"/>
              </a:solidFill>
              <a:latin typeface="Univers" panose="020B0503020202020204" pitchFamily="34" charset="0"/>
              <a:cs typeface="Arial" pitchFamily="34" charset="0"/>
              <a:sym typeface="Arial Bold" charset="0"/>
            </a:endParaRPr>
          </a:p>
          <a:p>
            <a:pPr marL="39688">
              <a:spcBef>
                <a:spcPts val="600"/>
              </a:spcBef>
              <a:spcAft>
                <a:spcPts val="0"/>
              </a:spcAft>
              <a:defRPr/>
            </a:pPr>
            <a:r>
              <a:rPr lang="en-US" sz="1400" b="1" kern="0" dirty="0">
                <a:latin typeface="Univers" panose="020B0503020202020204" pitchFamily="34" charset="0"/>
                <a:cs typeface="Arial" pitchFamily="34" charset="0"/>
                <a:sym typeface="Arial Bold" charset="0"/>
              </a:rPr>
              <a:t>Results</a:t>
            </a:r>
          </a:p>
          <a:p>
            <a:pPr marL="39688">
              <a:spcBef>
                <a:spcPts val="600"/>
              </a:spcBef>
              <a:spcAft>
                <a:spcPts val="0"/>
              </a:spcAft>
              <a:defRPr/>
            </a:pPr>
            <a:r>
              <a:rPr lang="en-US" sz="1400" b="1" kern="0" dirty="0">
                <a:latin typeface="Univers" panose="020B0503020202020204" pitchFamily="34" charset="0"/>
                <a:cs typeface="Arial" pitchFamily="34" charset="0"/>
                <a:sym typeface="Arial Bold" charset="0"/>
              </a:rPr>
              <a:t>Summary</a:t>
            </a:r>
          </a:p>
          <a:p>
            <a:pPr marL="39688">
              <a:spcBef>
                <a:spcPts val="600"/>
              </a:spcBef>
              <a:spcAft>
                <a:spcPts val="0"/>
              </a:spcAft>
              <a:defRPr/>
            </a:pPr>
            <a:endParaRPr lang="en-US" sz="1400" b="1" kern="0" dirty="0">
              <a:solidFill>
                <a:schemeClr val="tx1"/>
              </a:solidFill>
              <a:latin typeface="Univers" panose="020B0503020202020204" pitchFamily="34" charset="0"/>
              <a:cs typeface="Arial" pitchFamily="34" charset="0"/>
              <a:sym typeface="Arial Bold" charset="0"/>
            </a:endParaRPr>
          </a:p>
        </p:txBody>
      </p:sp>
      <p:pic>
        <p:nvPicPr>
          <p:cNvPr id="2" name="Picture 1" descr="Two people in a kitchen&#10;&#10;Description automatically generated with medium confidence">
            <a:extLst>
              <a:ext uri="{FF2B5EF4-FFF2-40B4-BE49-F238E27FC236}">
                <a16:creationId xmlns:a16="http://schemas.microsoft.com/office/drawing/2014/main" id="{67B2975F-0FD5-3A25-19D3-6AA9B10B7930}"/>
              </a:ext>
            </a:extLst>
          </p:cNvPr>
          <p:cNvPicPr>
            <a:picLocks noChangeAspect="1"/>
          </p:cNvPicPr>
          <p:nvPr/>
        </p:nvPicPr>
        <p:blipFill>
          <a:blip r:embed="rId3"/>
          <a:stretch>
            <a:fillRect/>
          </a:stretch>
        </p:blipFill>
        <p:spPr>
          <a:xfrm>
            <a:off x="4467198" y="104526"/>
            <a:ext cx="4539046" cy="3344561"/>
          </a:xfrm>
          <a:prstGeom prst="rect">
            <a:avLst/>
          </a:prstGeom>
        </p:spPr>
      </p:pic>
      <p:sp>
        <p:nvSpPr>
          <p:cNvPr id="7" name="TextBox 6">
            <a:extLst>
              <a:ext uri="{FF2B5EF4-FFF2-40B4-BE49-F238E27FC236}">
                <a16:creationId xmlns:a16="http://schemas.microsoft.com/office/drawing/2014/main" id="{A81A283E-BE79-D64D-8900-2D89C4998171}"/>
              </a:ext>
            </a:extLst>
          </p:cNvPr>
          <p:cNvSpPr txBox="1"/>
          <p:nvPr/>
        </p:nvSpPr>
        <p:spPr>
          <a:xfrm>
            <a:off x="4467198" y="3531384"/>
            <a:ext cx="4441512" cy="1384995"/>
          </a:xfrm>
          <a:prstGeom prst="rect">
            <a:avLst/>
          </a:prstGeom>
          <a:noFill/>
        </p:spPr>
        <p:txBody>
          <a:bodyPr wrap="square">
            <a:spAutoFit/>
          </a:bodyPr>
          <a:lstStyle/>
          <a:p>
            <a:r>
              <a:rPr lang="en-US" sz="1050" dirty="0">
                <a:latin typeface="Univers" panose="020B0503020202020204" pitchFamily="34" charset="0"/>
              </a:rPr>
              <a:t>Photograph showing a staff geologist, Illinois Environmental Protection Agency, collecting a sample from the Illinois community water supply (top left). Photograph showing a staff geologist, Illinois Environmental Protection Agency, recording sample site information of the Illinois community water supply (bottom right). Photograph showing one of the locations tested during the statewide study (background). Photographs taken by Alan Fuhrman, Illinois Environmental Protection Agency</a:t>
            </a:r>
          </a:p>
        </p:txBody>
      </p:sp>
      <p:sp>
        <p:nvSpPr>
          <p:cNvPr id="9" name="TextBox 8">
            <a:extLst>
              <a:ext uri="{FF2B5EF4-FFF2-40B4-BE49-F238E27FC236}">
                <a16:creationId xmlns:a16="http://schemas.microsoft.com/office/drawing/2014/main" id="{D75C0BAB-5D11-BED2-8C82-7A1E681E2F2A}"/>
              </a:ext>
            </a:extLst>
          </p:cNvPr>
          <p:cNvSpPr txBox="1"/>
          <p:nvPr/>
        </p:nvSpPr>
        <p:spPr>
          <a:xfrm>
            <a:off x="-236451" y="3193782"/>
            <a:ext cx="4522414" cy="1277273"/>
          </a:xfrm>
          <a:prstGeom prst="rect">
            <a:avLst/>
          </a:prstGeom>
          <a:noFill/>
        </p:spPr>
        <p:txBody>
          <a:bodyPr wrap="square" rtlCol="0">
            <a:spAutoFit/>
          </a:bodyPr>
          <a:lstStyle/>
          <a:p>
            <a:pPr marL="628650" lvl="1" indent="-171450">
              <a:buFont typeface="Arial" panose="020B0604020202020204" pitchFamily="34" charset="0"/>
              <a:buChar char="•"/>
            </a:pPr>
            <a:r>
              <a:rPr lang="en-US" sz="1100" dirty="0">
                <a:latin typeface="Univers" panose="020B0503020202020204" pitchFamily="34" charset="0"/>
              </a:rPr>
              <a:t>Gahala, A.M., Sharpe, J.B., and Williams, A.M., 2023, Statewide sampling to determine spatial distribution, prevalence, and occurrence of per- and polyfluoroalkyl substances (PFAS) in Illinois community water supplies, 2020–21: U.S. Geological Survey Scientific Investigations Report 2023–5078, 24 p., https://doi.org/ 10.3133/sir20235078.  </a:t>
            </a:r>
          </a:p>
        </p:txBody>
      </p:sp>
      <p:sp>
        <p:nvSpPr>
          <p:cNvPr id="5" name="TextBox 4">
            <a:extLst>
              <a:ext uri="{FF2B5EF4-FFF2-40B4-BE49-F238E27FC236}">
                <a16:creationId xmlns:a16="http://schemas.microsoft.com/office/drawing/2014/main" id="{B845C47F-2ECB-5C30-0EE0-5DD74FC2A0D9}"/>
              </a:ext>
            </a:extLst>
          </p:cNvPr>
          <p:cNvSpPr txBox="1"/>
          <p:nvPr/>
        </p:nvSpPr>
        <p:spPr>
          <a:xfrm>
            <a:off x="8311300" y="4669642"/>
            <a:ext cx="694944" cy="369332"/>
          </a:xfrm>
          <a:prstGeom prst="rect">
            <a:avLst/>
          </a:prstGeom>
          <a:noFill/>
        </p:spPr>
        <p:txBody>
          <a:bodyPr wrap="square" rtlCol="0">
            <a:spAutoFit/>
          </a:bodyPr>
          <a:lstStyle/>
          <a:p>
            <a:r>
              <a:rPr lang="en-US" dirty="0"/>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494284-D2CD-FB00-FF31-4A0CF126E202}"/>
              </a:ext>
            </a:extLst>
          </p:cNvPr>
          <p:cNvPicPr>
            <a:picLocks noChangeAspect="1"/>
          </p:cNvPicPr>
          <p:nvPr/>
        </p:nvPicPr>
        <p:blipFill>
          <a:blip r:embed="rId3"/>
          <a:stretch>
            <a:fillRect/>
          </a:stretch>
        </p:blipFill>
        <p:spPr>
          <a:xfrm>
            <a:off x="5481237" y="68580"/>
            <a:ext cx="3598885" cy="5006340"/>
          </a:xfrm>
          <a:prstGeom prst="rect">
            <a:avLst/>
          </a:prstGeom>
        </p:spPr>
      </p:pic>
      <p:sp>
        <p:nvSpPr>
          <p:cNvPr id="6" name="TextBox 5">
            <a:extLst>
              <a:ext uri="{FF2B5EF4-FFF2-40B4-BE49-F238E27FC236}">
                <a16:creationId xmlns:a16="http://schemas.microsoft.com/office/drawing/2014/main" id="{9DFCAD34-D06F-E64D-4C9B-031ADB362235}"/>
              </a:ext>
            </a:extLst>
          </p:cNvPr>
          <p:cNvSpPr txBox="1"/>
          <p:nvPr/>
        </p:nvSpPr>
        <p:spPr>
          <a:xfrm>
            <a:off x="190500" y="800100"/>
            <a:ext cx="3472264" cy="1077218"/>
          </a:xfrm>
          <a:prstGeom prst="rect">
            <a:avLst/>
          </a:prstGeom>
          <a:noFill/>
        </p:spPr>
        <p:txBody>
          <a:bodyPr wrap="square" rtlCol="0">
            <a:spAutoFit/>
          </a:bodyPr>
          <a:lstStyle/>
          <a:p>
            <a:r>
              <a:rPr lang="en-US" sz="1600" dirty="0">
                <a:latin typeface="Univers" panose="020B0503020202020204" pitchFamily="34" charset="0"/>
              </a:rPr>
              <a:t>PFBS, PFOA, PFOS, </a:t>
            </a:r>
            <a:r>
              <a:rPr lang="en-US" sz="1600" dirty="0" err="1">
                <a:latin typeface="Univers" panose="020B0503020202020204" pitchFamily="34" charset="0"/>
              </a:rPr>
              <a:t>PFHxA</a:t>
            </a:r>
            <a:r>
              <a:rPr lang="en-US" sz="1600" dirty="0">
                <a:latin typeface="Univers" panose="020B0503020202020204" pitchFamily="34" charset="0"/>
              </a:rPr>
              <a:t> had  highest number of detections equal to or greater than 2 but less than 7.</a:t>
            </a:r>
          </a:p>
        </p:txBody>
      </p:sp>
      <p:sp>
        <p:nvSpPr>
          <p:cNvPr id="7" name="TextBox 6">
            <a:extLst>
              <a:ext uri="{FF2B5EF4-FFF2-40B4-BE49-F238E27FC236}">
                <a16:creationId xmlns:a16="http://schemas.microsoft.com/office/drawing/2014/main" id="{A87C59CC-8C3E-9687-129B-A5D57F17EEDE}"/>
              </a:ext>
            </a:extLst>
          </p:cNvPr>
          <p:cNvSpPr txBox="1"/>
          <p:nvPr/>
        </p:nvSpPr>
        <p:spPr>
          <a:xfrm>
            <a:off x="190500" y="1817787"/>
            <a:ext cx="3472264" cy="2585323"/>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Univers" panose="020B0503020202020204" pitchFamily="34" charset="0"/>
              </a:rPr>
              <a:t>PFOA, exceeded Illinois EPA health-based guidance level (HBGL) in 68 samples</a:t>
            </a:r>
          </a:p>
          <a:p>
            <a:pPr marL="285750" indent="-285750">
              <a:buFont typeface="Wingdings" panose="05000000000000000000" pitchFamily="2" charset="2"/>
              <a:buChar char="Ø"/>
            </a:pPr>
            <a:endParaRPr lang="en-US" sz="1600" dirty="0">
              <a:latin typeface="Univers" panose="020B0503020202020204" pitchFamily="34" charset="0"/>
            </a:endParaRPr>
          </a:p>
          <a:p>
            <a:pPr marL="285750" indent="-285750">
              <a:buFont typeface="Wingdings" panose="05000000000000000000" pitchFamily="2" charset="2"/>
              <a:buChar char="Ø"/>
            </a:pPr>
            <a:r>
              <a:rPr lang="en-US" sz="1600" dirty="0">
                <a:latin typeface="Univers" panose="020B0503020202020204" pitchFamily="34" charset="0"/>
              </a:rPr>
              <a:t>PFOS exceed HBGL of 14 ng/L in 3 samples</a:t>
            </a:r>
          </a:p>
          <a:p>
            <a:pPr marL="285750" indent="-285750">
              <a:buFont typeface="Wingdings" panose="05000000000000000000" pitchFamily="2" charset="2"/>
              <a:buChar char="Ø"/>
            </a:pPr>
            <a:endParaRPr lang="en-US" sz="1600" dirty="0">
              <a:latin typeface="Univers" panose="020B0503020202020204" pitchFamily="34" charset="0"/>
            </a:endParaRPr>
          </a:p>
          <a:p>
            <a:pPr marL="285750" indent="-285750">
              <a:buFont typeface="Wingdings" panose="05000000000000000000" pitchFamily="2" charset="2"/>
              <a:buChar char="Ø"/>
            </a:pPr>
            <a:r>
              <a:rPr lang="en-US" sz="1600" dirty="0" err="1">
                <a:latin typeface="Univers" panose="020B0503020202020204" pitchFamily="34" charset="0"/>
              </a:rPr>
              <a:t>PFHxS</a:t>
            </a:r>
            <a:r>
              <a:rPr lang="en-US" sz="1600" dirty="0">
                <a:latin typeface="Univers" panose="020B0503020202020204" pitchFamily="34" charset="0"/>
              </a:rPr>
              <a:t> exceeded HBGL in 1 sample.</a:t>
            </a:r>
          </a:p>
          <a:p>
            <a:endParaRPr lang="en-US" sz="1600" dirty="0">
              <a:latin typeface="Univers" panose="020B0503020202020204" pitchFamily="34" charset="0"/>
            </a:endParaRPr>
          </a:p>
        </p:txBody>
      </p:sp>
      <p:sp>
        <p:nvSpPr>
          <p:cNvPr id="8" name="TextBox 7">
            <a:extLst>
              <a:ext uri="{FF2B5EF4-FFF2-40B4-BE49-F238E27FC236}">
                <a16:creationId xmlns:a16="http://schemas.microsoft.com/office/drawing/2014/main" id="{A91CE72B-DDF7-A962-677D-483A40FA04E7}"/>
              </a:ext>
            </a:extLst>
          </p:cNvPr>
          <p:cNvSpPr txBox="1"/>
          <p:nvPr/>
        </p:nvSpPr>
        <p:spPr>
          <a:xfrm>
            <a:off x="63878" y="106918"/>
            <a:ext cx="4873882" cy="461665"/>
          </a:xfrm>
          <a:prstGeom prst="rect">
            <a:avLst/>
          </a:prstGeom>
          <a:noFill/>
        </p:spPr>
        <p:txBody>
          <a:bodyPr wrap="square" rtlCol="0">
            <a:spAutoFit/>
          </a:bodyPr>
          <a:lstStyle/>
          <a:p>
            <a:r>
              <a:rPr lang="en-US" sz="2400" b="1" dirty="0">
                <a:latin typeface="Univers" panose="020B0503020202020204" pitchFamily="34" charset="0"/>
              </a:rPr>
              <a:t>PFAS Concentration Bins</a:t>
            </a:r>
          </a:p>
        </p:txBody>
      </p:sp>
      <p:sp>
        <p:nvSpPr>
          <p:cNvPr id="9" name="TextBox 8">
            <a:extLst>
              <a:ext uri="{FF2B5EF4-FFF2-40B4-BE49-F238E27FC236}">
                <a16:creationId xmlns:a16="http://schemas.microsoft.com/office/drawing/2014/main" id="{F7E986A1-F37A-B82F-85A8-E4701DDAA862}"/>
              </a:ext>
            </a:extLst>
          </p:cNvPr>
          <p:cNvSpPr txBox="1"/>
          <p:nvPr/>
        </p:nvSpPr>
        <p:spPr>
          <a:xfrm>
            <a:off x="3288242" y="4762262"/>
            <a:ext cx="2567516" cy="276999"/>
          </a:xfrm>
          <a:prstGeom prst="rect">
            <a:avLst/>
          </a:prstGeom>
          <a:noFill/>
        </p:spPr>
        <p:txBody>
          <a:bodyPr wrap="square" rtlCol="0">
            <a:spAutoFit/>
          </a:bodyPr>
          <a:lstStyle/>
          <a:p>
            <a:r>
              <a:rPr lang="en-US" sz="1200" dirty="0">
                <a:latin typeface="Univers" panose="020B0503020202020204" pitchFamily="34" charset="0"/>
              </a:rPr>
              <a:t>Gahala and others, 2023</a:t>
            </a:r>
          </a:p>
        </p:txBody>
      </p:sp>
      <p:sp>
        <p:nvSpPr>
          <p:cNvPr id="2" name="TextBox 1">
            <a:extLst>
              <a:ext uri="{FF2B5EF4-FFF2-40B4-BE49-F238E27FC236}">
                <a16:creationId xmlns:a16="http://schemas.microsoft.com/office/drawing/2014/main" id="{7A1A83F0-7CC4-2BF4-6721-C53A3D9A0AAA}"/>
              </a:ext>
            </a:extLst>
          </p:cNvPr>
          <p:cNvSpPr txBox="1"/>
          <p:nvPr/>
        </p:nvSpPr>
        <p:spPr>
          <a:xfrm>
            <a:off x="8732520" y="4719366"/>
            <a:ext cx="558474" cy="369332"/>
          </a:xfrm>
          <a:prstGeom prst="rect">
            <a:avLst/>
          </a:prstGeom>
          <a:noFill/>
        </p:spPr>
        <p:txBody>
          <a:bodyPr wrap="square" rtlCol="0">
            <a:spAutoFit/>
          </a:bodyPr>
          <a:lstStyle/>
          <a:p>
            <a:r>
              <a:rPr lang="en-US" dirty="0"/>
              <a:t>20</a:t>
            </a:r>
          </a:p>
        </p:txBody>
      </p:sp>
      <p:pic>
        <p:nvPicPr>
          <p:cNvPr id="5" name="Picture 4">
            <a:extLst>
              <a:ext uri="{FF2B5EF4-FFF2-40B4-BE49-F238E27FC236}">
                <a16:creationId xmlns:a16="http://schemas.microsoft.com/office/drawing/2014/main" id="{C3BC1C78-D290-BA53-09BF-111862706F39}"/>
              </a:ext>
            </a:extLst>
          </p:cNvPr>
          <p:cNvPicPr>
            <a:picLocks noChangeAspect="1"/>
          </p:cNvPicPr>
          <p:nvPr/>
        </p:nvPicPr>
        <p:blipFill>
          <a:blip r:embed="rId4"/>
          <a:stretch>
            <a:fillRect/>
          </a:stretch>
        </p:blipFill>
        <p:spPr>
          <a:xfrm>
            <a:off x="3726642" y="164537"/>
            <a:ext cx="5417358" cy="5026141"/>
          </a:xfrm>
          <a:prstGeom prst="rect">
            <a:avLst/>
          </a:prstGeom>
        </p:spPr>
      </p:pic>
    </p:spTree>
    <p:extLst>
      <p:ext uri="{BB962C8B-B14F-4D97-AF65-F5344CB8AC3E}">
        <p14:creationId xmlns:p14="http://schemas.microsoft.com/office/powerpoint/2010/main" val="376248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1CE72B-DDF7-A962-677D-483A40FA04E7}"/>
              </a:ext>
            </a:extLst>
          </p:cNvPr>
          <p:cNvSpPr txBox="1"/>
          <p:nvPr/>
        </p:nvSpPr>
        <p:spPr>
          <a:xfrm>
            <a:off x="63878" y="106918"/>
            <a:ext cx="8778370" cy="461665"/>
          </a:xfrm>
          <a:prstGeom prst="rect">
            <a:avLst/>
          </a:prstGeom>
          <a:noFill/>
        </p:spPr>
        <p:txBody>
          <a:bodyPr wrap="square" rtlCol="0">
            <a:spAutoFit/>
          </a:bodyPr>
          <a:lstStyle/>
          <a:p>
            <a:r>
              <a:rPr lang="en-US" sz="2400" b="1" dirty="0">
                <a:latin typeface="Univers" panose="020B0503020202020204" pitchFamily="34" charset="0"/>
              </a:rPr>
              <a:t>PFAS in Groundwater, Surface water, and Mixed Sources</a:t>
            </a:r>
          </a:p>
        </p:txBody>
      </p:sp>
      <p:graphicFrame>
        <p:nvGraphicFramePr>
          <p:cNvPr id="2" name="Chart 1">
            <a:extLst>
              <a:ext uri="{FF2B5EF4-FFF2-40B4-BE49-F238E27FC236}">
                <a16:creationId xmlns:a16="http://schemas.microsoft.com/office/drawing/2014/main" id="{7900EF71-AE5A-D271-275F-CEC92C8E20A1}"/>
              </a:ext>
            </a:extLst>
          </p:cNvPr>
          <p:cNvGraphicFramePr>
            <a:graphicFrameLocks/>
          </p:cNvGraphicFramePr>
          <p:nvPr>
            <p:extLst>
              <p:ext uri="{D42A27DB-BD31-4B8C-83A1-F6EECF244321}">
                <p14:modId xmlns:p14="http://schemas.microsoft.com/office/powerpoint/2010/main" val="226360180"/>
              </p:ext>
            </p:extLst>
          </p:nvPr>
        </p:nvGraphicFramePr>
        <p:xfrm>
          <a:off x="4791456" y="789712"/>
          <a:ext cx="4288666" cy="3417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B3EA988B-6DD5-7F74-24B5-C117F1A0E108}"/>
              </a:ext>
            </a:extLst>
          </p:cNvPr>
          <p:cNvGraphicFramePr>
            <a:graphicFrameLocks noGrp="1"/>
          </p:cNvGraphicFramePr>
          <p:nvPr>
            <p:extLst>
              <p:ext uri="{D42A27DB-BD31-4B8C-83A1-F6EECF244321}">
                <p14:modId xmlns:p14="http://schemas.microsoft.com/office/powerpoint/2010/main" val="895638861"/>
              </p:ext>
            </p:extLst>
          </p:nvPr>
        </p:nvGraphicFramePr>
        <p:xfrm>
          <a:off x="282102" y="789713"/>
          <a:ext cx="4980562" cy="3564076"/>
        </p:xfrm>
        <a:graphic>
          <a:graphicData uri="http://schemas.openxmlformats.org/drawingml/2006/table">
            <a:tbl>
              <a:tblPr/>
              <a:tblGrid>
                <a:gridCol w="2133072">
                  <a:extLst>
                    <a:ext uri="{9D8B030D-6E8A-4147-A177-3AD203B41FA5}">
                      <a16:colId xmlns:a16="http://schemas.microsoft.com/office/drawing/2014/main" val="707931437"/>
                    </a:ext>
                  </a:extLst>
                </a:gridCol>
                <a:gridCol w="1648546">
                  <a:extLst>
                    <a:ext uri="{9D8B030D-6E8A-4147-A177-3AD203B41FA5}">
                      <a16:colId xmlns:a16="http://schemas.microsoft.com/office/drawing/2014/main" val="353897910"/>
                    </a:ext>
                  </a:extLst>
                </a:gridCol>
                <a:gridCol w="1198944">
                  <a:extLst>
                    <a:ext uri="{9D8B030D-6E8A-4147-A177-3AD203B41FA5}">
                      <a16:colId xmlns:a16="http://schemas.microsoft.com/office/drawing/2014/main" val="2198508200"/>
                    </a:ext>
                  </a:extLst>
                </a:gridCol>
              </a:tblGrid>
              <a:tr h="2190142">
                <a:tc>
                  <a:txBody>
                    <a:bodyPr/>
                    <a:lstStyle/>
                    <a:p>
                      <a:pPr algn="l" fontAlgn="b"/>
                      <a:r>
                        <a:rPr lang="en-US" sz="1400" b="1" i="0" u="none" strike="noStrike">
                          <a:solidFill>
                            <a:srgbClr val="000000"/>
                          </a:solidFill>
                          <a:effectLst/>
                          <a:latin typeface="Univers" panose="020B0503020202020204" pitchFamily="34" charset="0"/>
                        </a:rPr>
                        <a:t>Drinking Water Source</a:t>
                      </a:r>
                    </a:p>
                  </a:txBody>
                  <a:tcPr marL="6340" marR="6340" marT="634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Univers" panose="020B0503020202020204" pitchFamily="34" charset="0"/>
                        </a:rPr>
                        <a:t>Number of CWS with at least one PFAS detected above minimum reporting level (2 ng/L)</a:t>
                      </a:r>
                    </a:p>
                  </a:txBody>
                  <a:tcPr marL="6340" marR="6340" marT="634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Univers" panose="020B0503020202020204" pitchFamily="34" charset="0"/>
                        </a:rPr>
                        <a:t>Number of samples</a:t>
                      </a:r>
                    </a:p>
                  </a:txBody>
                  <a:tcPr marL="6340" marR="6340" marT="634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081882"/>
                  </a:ext>
                </a:extLst>
              </a:tr>
              <a:tr h="455754">
                <a:tc>
                  <a:txBody>
                    <a:bodyPr/>
                    <a:lstStyle/>
                    <a:p>
                      <a:pPr algn="l" fontAlgn="b"/>
                      <a:r>
                        <a:rPr lang="en-US" sz="1400" b="0" i="0" u="none" strike="noStrike">
                          <a:solidFill>
                            <a:srgbClr val="000000"/>
                          </a:solidFill>
                          <a:effectLst/>
                          <a:latin typeface="Univers" panose="020B0503020202020204" pitchFamily="34" charset="0"/>
                        </a:rPr>
                        <a:t>Groundwater</a:t>
                      </a:r>
                    </a:p>
                  </a:txBody>
                  <a:tcPr marL="6340" marR="6340" marT="634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Univers" panose="020B0503020202020204" pitchFamily="34" charset="0"/>
                        </a:rPr>
                        <a:t>114</a:t>
                      </a:r>
                    </a:p>
                  </a:txBody>
                  <a:tcPr marL="6340" marR="6340" marT="634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Univers" panose="020B0503020202020204" pitchFamily="34" charset="0"/>
                        </a:rPr>
                        <a:t>1333</a:t>
                      </a:r>
                    </a:p>
                  </a:txBody>
                  <a:tcPr marL="6340" marR="6340" marT="634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76010614"/>
                  </a:ext>
                </a:extLst>
              </a:tr>
              <a:tr h="455754">
                <a:tc>
                  <a:txBody>
                    <a:bodyPr/>
                    <a:lstStyle/>
                    <a:p>
                      <a:pPr algn="l" fontAlgn="b"/>
                      <a:r>
                        <a:rPr lang="en-US" sz="1400" b="0" i="0" u="none" strike="noStrike">
                          <a:solidFill>
                            <a:srgbClr val="000000"/>
                          </a:solidFill>
                          <a:effectLst/>
                          <a:latin typeface="Univers" panose="020B0503020202020204" pitchFamily="34" charset="0"/>
                        </a:rPr>
                        <a:t>Surface water </a:t>
                      </a:r>
                    </a:p>
                  </a:txBody>
                  <a:tcPr marL="6340" marR="6340" marT="6340" marB="0" anchor="b">
                    <a:lnL>
                      <a:noFill/>
                    </a:lnL>
                    <a:lnR>
                      <a:noFill/>
                    </a:lnR>
                    <a:lnT>
                      <a:noFill/>
                    </a:lnT>
                    <a:lnB>
                      <a:noFill/>
                    </a:lnB>
                  </a:tcPr>
                </a:tc>
                <a:tc>
                  <a:txBody>
                    <a:bodyPr/>
                    <a:lstStyle/>
                    <a:p>
                      <a:pPr algn="ctr" fontAlgn="b"/>
                      <a:r>
                        <a:rPr lang="en-US" sz="1400" b="0" i="0" u="none" strike="noStrike" dirty="0">
                          <a:solidFill>
                            <a:srgbClr val="000000"/>
                          </a:solidFill>
                          <a:effectLst/>
                          <a:latin typeface="Univers" panose="020B0503020202020204" pitchFamily="34" charset="0"/>
                        </a:rPr>
                        <a:t>30</a:t>
                      </a:r>
                    </a:p>
                  </a:txBody>
                  <a:tcPr marL="6340" marR="6340" marT="6340" marB="0" anchor="b">
                    <a:lnL>
                      <a:noFill/>
                    </a:lnL>
                    <a:lnR>
                      <a:noFill/>
                    </a:lnR>
                    <a:lnT>
                      <a:noFill/>
                    </a:lnT>
                    <a:lnB>
                      <a:noFill/>
                    </a:lnB>
                  </a:tcPr>
                </a:tc>
                <a:tc>
                  <a:txBody>
                    <a:bodyPr/>
                    <a:lstStyle/>
                    <a:p>
                      <a:pPr algn="ctr" fontAlgn="b"/>
                      <a:r>
                        <a:rPr lang="en-US" sz="1400" b="0" i="0" u="none" strike="noStrike" dirty="0">
                          <a:solidFill>
                            <a:srgbClr val="000000"/>
                          </a:solidFill>
                          <a:effectLst/>
                          <a:latin typeface="Univers" panose="020B0503020202020204" pitchFamily="34" charset="0"/>
                        </a:rPr>
                        <a:t>85</a:t>
                      </a:r>
                    </a:p>
                  </a:txBody>
                  <a:tcPr marL="6340" marR="6340" marT="6340" marB="0" anchor="b">
                    <a:lnL>
                      <a:noFill/>
                    </a:lnL>
                    <a:lnR>
                      <a:noFill/>
                    </a:lnR>
                    <a:lnT>
                      <a:noFill/>
                    </a:lnT>
                    <a:lnB>
                      <a:noFill/>
                    </a:lnB>
                  </a:tcPr>
                </a:tc>
                <a:extLst>
                  <a:ext uri="{0D108BD9-81ED-4DB2-BD59-A6C34878D82A}">
                    <a16:rowId xmlns:a16="http://schemas.microsoft.com/office/drawing/2014/main" val="615608393"/>
                  </a:ext>
                </a:extLst>
              </a:tr>
              <a:tr h="231213">
                <a:tc>
                  <a:txBody>
                    <a:bodyPr/>
                    <a:lstStyle/>
                    <a:p>
                      <a:pPr algn="l" fontAlgn="b"/>
                      <a:r>
                        <a:rPr lang="en-US" sz="1400" b="0" i="0" u="none" strike="noStrike">
                          <a:solidFill>
                            <a:srgbClr val="000000"/>
                          </a:solidFill>
                          <a:effectLst/>
                          <a:latin typeface="Univers" panose="020B0503020202020204" pitchFamily="34" charset="0"/>
                        </a:rPr>
                        <a:t>Mixed</a:t>
                      </a:r>
                    </a:p>
                  </a:txBody>
                  <a:tcPr marL="6340" marR="6340" marT="63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Univers" panose="020B0503020202020204" pitchFamily="34" charset="0"/>
                        </a:rPr>
                        <a:t>5</a:t>
                      </a:r>
                    </a:p>
                  </a:txBody>
                  <a:tcPr marL="6340" marR="6340" marT="63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Univers" panose="020B0503020202020204" pitchFamily="34" charset="0"/>
                        </a:rPr>
                        <a:t>10</a:t>
                      </a:r>
                    </a:p>
                  </a:txBody>
                  <a:tcPr marL="6340" marR="6340" marT="634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157657"/>
                  </a:ext>
                </a:extLst>
              </a:tr>
              <a:tr h="231213">
                <a:tc>
                  <a:txBody>
                    <a:bodyPr/>
                    <a:lstStyle/>
                    <a:p>
                      <a:pPr algn="l" fontAlgn="b"/>
                      <a:r>
                        <a:rPr lang="en-US" sz="1400" b="0" i="0" u="none" strike="noStrike">
                          <a:solidFill>
                            <a:srgbClr val="000000"/>
                          </a:solidFill>
                          <a:effectLst/>
                          <a:latin typeface="Univers" panose="020B0503020202020204" pitchFamily="34" charset="0"/>
                        </a:rPr>
                        <a:t>Total</a:t>
                      </a:r>
                    </a:p>
                  </a:txBody>
                  <a:tcPr marL="190185" marR="6340" marT="63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Univers" panose="020B0503020202020204" pitchFamily="34" charset="0"/>
                        </a:rPr>
                        <a:t>149</a:t>
                      </a:r>
                    </a:p>
                  </a:txBody>
                  <a:tcPr marL="6340" marR="6340" marT="63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Univers" panose="020B0503020202020204" pitchFamily="34" charset="0"/>
                        </a:rPr>
                        <a:t>1428</a:t>
                      </a:r>
                    </a:p>
                  </a:txBody>
                  <a:tcPr marL="6340" marR="6340" marT="634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2439712"/>
                  </a:ext>
                </a:extLst>
              </a:tr>
            </a:tbl>
          </a:graphicData>
        </a:graphic>
      </p:graphicFrame>
      <p:sp>
        <p:nvSpPr>
          <p:cNvPr id="3" name="TextBox 2">
            <a:extLst>
              <a:ext uri="{FF2B5EF4-FFF2-40B4-BE49-F238E27FC236}">
                <a16:creationId xmlns:a16="http://schemas.microsoft.com/office/drawing/2014/main" id="{459B1F3D-FD6E-177A-C6EC-99F7FAAB585B}"/>
              </a:ext>
            </a:extLst>
          </p:cNvPr>
          <p:cNvSpPr txBox="1"/>
          <p:nvPr/>
        </p:nvSpPr>
        <p:spPr>
          <a:xfrm>
            <a:off x="8596050" y="4719366"/>
            <a:ext cx="694944" cy="369332"/>
          </a:xfrm>
          <a:prstGeom prst="rect">
            <a:avLst/>
          </a:prstGeom>
          <a:noFill/>
        </p:spPr>
        <p:txBody>
          <a:bodyPr wrap="square" rtlCol="0">
            <a:spAutoFit/>
          </a:bodyPr>
          <a:lstStyle/>
          <a:p>
            <a:r>
              <a:rPr lang="en-US" dirty="0"/>
              <a:t>21</a:t>
            </a:r>
          </a:p>
        </p:txBody>
      </p:sp>
    </p:spTree>
    <p:extLst>
      <p:ext uri="{BB962C8B-B14F-4D97-AF65-F5344CB8AC3E}">
        <p14:creationId xmlns:p14="http://schemas.microsoft.com/office/powerpoint/2010/main" val="148886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E31F60-7276-D0D9-6B53-350F13404AF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2000"/>
                    </a14:imgEffect>
                  </a14:imgLayer>
                </a14:imgProps>
              </a:ext>
            </a:extLst>
          </a:blip>
          <a:stretch>
            <a:fillRect/>
          </a:stretch>
        </p:blipFill>
        <p:spPr>
          <a:xfrm>
            <a:off x="-51286" y="286656"/>
            <a:ext cx="6213084" cy="4178300"/>
          </a:xfrm>
          <a:prstGeom prst="rect">
            <a:avLst/>
          </a:prstGeom>
        </p:spPr>
      </p:pic>
      <p:sp>
        <p:nvSpPr>
          <p:cNvPr id="5" name="TextBox 4">
            <a:extLst>
              <a:ext uri="{FF2B5EF4-FFF2-40B4-BE49-F238E27FC236}">
                <a16:creationId xmlns:a16="http://schemas.microsoft.com/office/drawing/2014/main" id="{814B31FD-9123-E675-69EC-BAE3A5A2C393}"/>
              </a:ext>
            </a:extLst>
          </p:cNvPr>
          <p:cNvSpPr txBox="1"/>
          <p:nvPr/>
        </p:nvSpPr>
        <p:spPr>
          <a:xfrm>
            <a:off x="6576484" y="4680168"/>
            <a:ext cx="2567516" cy="276999"/>
          </a:xfrm>
          <a:prstGeom prst="rect">
            <a:avLst/>
          </a:prstGeom>
          <a:noFill/>
        </p:spPr>
        <p:txBody>
          <a:bodyPr wrap="square" rtlCol="0">
            <a:spAutoFit/>
          </a:bodyPr>
          <a:lstStyle/>
          <a:p>
            <a:r>
              <a:rPr lang="en-US" sz="1200" dirty="0">
                <a:latin typeface="Univers" panose="020B0503020202020204" pitchFamily="34" charset="0"/>
              </a:rPr>
              <a:t>Gahala and others, 2023</a:t>
            </a:r>
          </a:p>
        </p:txBody>
      </p:sp>
      <p:sp>
        <p:nvSpPr>
          <p:cNvPr id="2" name="TextBox 1">
            <a:extLst>
              <a:ext uri="{FF2B5EF4-FFF2-40B4-BE49-F238E27FC236}">
                <a16:creationId xmlns:a16="http://schemas.microsoft.com/office/drawing/2014/main" id="{15B8AC23-2745-9034-C81D-09E0466FC4F9}"/>
              </a:ext>
            </a:extLst>
          </p:cNvPr>
          <p:cNvSpPr txBox="1"/>
          <p:nvPr/>
        </p:nvSpPr>
        <p:spPr>
          <a:xfrm>
            <a:off x="6233886" y="834571"/>
            <a:ext cx="2567516" cy="2031325"/>
          </a:xfrm>
          <a:prstGeom prst="rect">
            <a:avLst/>
          </a:prstGeom>
          <a:noFill/>
        </p:spPr>
        <p:txBody>
          <a:bodyPr wrap="square" rtlCol="0">
            <a:spAutoFit/>
          </a:bodyPr>
          <a:lstStyle/>
          <a:p>
            <a:r>
              <a:rPr lang="en-US" dirty="0"/>
              <a:t>Statistically significant differences among the types of PFAS detected in GW, SW, or mixed sources:</a:t>
            </a:r>
          </a:p>
          <a:p>
            <a:endParaRPr lang="en-US" dirty="0"/>
          </a:p>
          <a:p>
            <a:r>
              <a:rPr lang="en-US" dirty="0"/>
              <a:t>PFOA, PFOS, and </a:t>
            </a:r>
            <a:r>
              <a:rPr lang="en-US" dirty="0" err="1"/>
              <a:t>PFHxA</a:t>
            </a:r>
            <a:endParaRPr lang="en-US" dirty="0"/>
          </a:p>
        </p:txBody>
      </p:sp>
      <p:sp>
        <p:nvSpPr>
          <p:cNvPr id="3" name="TextBox 2">
            <a:extLst>
              <a:ext uri="{FF2B5EF4-FFF2-40B4-BE49-F238E27FC236}">
                <a16:creationId xmlns:a16="http://schemas.microsoft.com/office/drawing/2014/main" id="{E98591EC-EF19-8078-FB6F-77540C8873F0}"/>
              </a:ext>
            </a:extLst>
          </p:cNvPr>
          <p:cNvSpPr txBox="1"/>
          <p:nvPr/>
        </p:nvSpPr>
        <p:spPr>
          <a:xfrm>
            <a:off x="8596050" y="4719366"/>
            <a:ext cx="694944" cy="369332"/>
          </a:xfrm>
          <a:prstGeom prst="rect">
            <a:avLst/>
          </a:prstGeom>
          <a:noFill/>
        </p:spPr>
        <p:txBody>
          <a:bodyPr wrap="square" rtlCol="0">
            <a:spAutoFit/>
          </a:bodyPr>
          <a:lstStyle/>
          <a:p>
            <a:r>
              <a:rPr lang="en-US" dirty="0"/>
              <a:t>22</a:t>
            </a:r>
          </a:p>
        </p:txBody>
      </p:sp>
    </p:spTree>
    <p:extLst>
      <p:ext uri="{BB962C8B-B14F-4D97-AF65-F5344CB8AC3E}">
        <p14:creationId xmlns:p14="http://schemas.microsoft.com/office/powerpoint/2010/main" val="294905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816E0-FEAE-861C-214C-D702FB627B44}"/>
              </a:ext>
            </a:extLst>
          </p:cNvPr>
          <p:cNvPicPr>
            <a:picLocks noChangeAspect="1"/>
          </p:cNvPicPr>
          <p:nvPr/>
        </p:nvPicPr>
        <p:blipFill>
          <a:blip r:embed="rId3"/>
          <a:stretch>
            <a:fillRect/>
          </a:stretch>
        </p:blipFill>
        <p:spPr>
          <a:xfrm>
            <a:off x="1396015" y="573738"/>
            <a:ext cx="3175985" cy="4569762"/>
          </a:xfrm>
          <a:prstGeom prst="rect">
            <a:avLst/>
          </a:prstGeom>
        </p:spPr>
      </p:pic>
      <p:pic>
        <p:nvPicPr>
          <p:cNvPr id="6" name="Picture 5">
            <a:extLst>
              <a:ext uri="{FF2B5EF4-FFF2-40B4-BE49-F238E27FC236}">
                <a16:creationId xmlns:a16="http://schemas.microsoft.com/office/drawing/2014/main" id="{AB632D04-AAD5-A45B-E630-6F3E34698F94}"/>
              </a:ext>
            </a:extLst>
          </p:cNvPr>
          <p:cNvPicPr>
            <a:picLocks noChangeAspect="1"/>
          </p:cNvPicPr>
          <p:nvPr/>
        </p:nvPicPr>
        <p:blipFill>
          <a:blip r:embed="rId4"/>
          <a:stretch>
            <a:fillRect/>
          </a:stretch>
        </p:blipFill>
        <p:spPr>
          <a:xfrm>
            <a:off x="4656968" y="1351351"/>
            <a:ext cx="4385431" cy="3464489"/>
          </a:xfrm>
          <a:prstGeom prst="rect">
            <a:avLst/>
          </a:prstGeom>
        </p:spPr>
      </p:pic>
      <p:sp>
        <p:nvSpPr>
          <p:cNvPr id="7" name="TextBox 6">
            <a:extLst>
              <a:ext uri="{FF2B5EF4-FFF2-40B4-BE49-F238E27FC236}">
                <a16:creationId xmlns:a16="http://schemas.microsoft.com/office/drawing/2014/main" id="{F5DF0497-C8DD-571D-E5AE-00A2E66CB768}"/>
              </a:ext>
            </a:extLst>
          </p:cNvPr>
          <p:cNvSpPr txBox="1"/>
          <p:nvPr/>
        </p:nvSpPr>
        <p:spPr>
          <a:xfrm>
            <a:off x="167640" y="152400"/>
            <a:ext cx="5021580" cy="461665"/>
          </a:xfrm>
          <a:prstGeom prst="rect">
            <a:avLst/>
          </a:prstGeom>
          <a:noFill/>
        </p:spPr>
        <p:txBody>
          <a:bodyPr wrap="square" rtlCol="0">
            <a:spAutoFit/>
          </a:bodyPr>
          <a:lstStyle/>
          <a:p>
            <a:r>
              <a:rPr lang="en-US" sz="2400" b="1" dirty="0">
                <a:latin typeface="Univers" panose="020B0503020202020204" pitchFamily="34" charset="0"/>
              </a:rPr>
              <a:t>PFAS in Groundwater Sources</a:t>
            </a:r>
          </a:p>
        </p:txBody>
      </p:sp>
      <p:sp>
        <p:nvSpPr>
          <p:cNvPr id="8" name="TextBox 7">
            <a:extLst>
              <a:ext uri="{FF2B5EF4-FFF2-40B4-BE49-F238E27FC236}">
                <a16:creationId xmlns:a16="http://schemas.microsoft.com/office/drawing/2014/main" id="{D7BF6A23-5CFF-5C54-5A71-46B465900EA4}"/>
              </a:ext>
            </a:extLst>
          </p:cNvPr>
          <p:cNvSpPr txBox="1"/>
          <p:nvPr/>
        </p:nvSpPr>
        <p:spPr>
          <a:xfrm>
            <a:off x="6559851" y="4747260"/>
            <a:ext cx="2567516" cy="276999"/>
          </a:xfrm>
          <a:prstGeom prst="rect">
            <a:avLst/>
          </a:prstGeom>
          <a:noFill/>
        </p:spPr>
        <p:txBody>
          <a:bodyPr wrap="square" rtlCol="0">
            <a:spAutoFit/>
          </a:bodyPr>
          <a:lstStyle/>
          <a:p>
            <a:r>
              <a:rPr lang="en-US" sz="1200" dirty="0">
                <a:latin typeface="Univers" panose="020B0503020202020204" pitchFamily="34" charset="0"/>
              </a:rPr>
              <a:t>Gahala and others, 2023</a:t>
            </a:r>
          </a:p>
        </p:txBody>
      </p:sp>
      <p:sp>
        <p:nvSpPr>
          <p:cNvPr id="2" name="TextBox 1">
            <a:extLst>
              <a:ext uri="{FF2B5EF4-FFF2-40B4-BE49-F238E27FC236}">
                <a16:creationId xmlns:a16="http://schemas.microsoft.com/office/drawing/2014/main" id="{9A75B208-68C9-BEF0-2040-18D8E061990D}"/>
              </a:ext>
            </a:extLst>
          </p:cNvPr>
          <p:cNvSpPr txBox="1"/>
          <p:nvPr/>
        </p:nvSpPr>
        <p:spPr>
          <a:xfrm>
            <a:off x="8596050" y="4719366"/>
            <a:ext cx="694944" cy="369332"/>
          </a:xfrm>
          <a:prstGeom prst="rect">
            <a:avLst/>
          </a:prstGeom>
          <a:noFill/>
        </p:spPr>
        <p:txBody>
          <a:bodyPr wrap="square" rtlCol="0">
            <a:spAutoFit/>
          </a:bodyPr>
          <a:lstStyle/>
          <a:p>
            <a:r>
              <a:rPr lang="en-US" dirty="0"/>
              <a:t>23</a:t>
            </a:r>
          </a:p>
        </p:txBody>
      </p:sp>
    </p:spTree>
    <p:extLst>
      <p:ext uri="{BB962C8B-B14F-4D97-AF65-F5344CB8AC3E}">
        <p14:creationId xmlns:p14="http://schemas.microsoft.com/office/powerpoint/2010/main" val="435722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BF8E07-F5C8-30C9-99DD-D6C55CC50C74}"/>
              </a:ext>
            </a:extLst>
          </p:cNvPr>
          <p:cNvPicPr>
            <a:picLocks noChangeAspect="1"/>
          </p:cNvPicPr>
          <p:nvPr/>
        </p:nvPicPr>
        <p:blipFill>
          <a:blip r:embed="rId3"/>
          <a:stretch>
            <a:fillRect/>
          </a:stretch>
        </p:blipFill>
        <p:spPr>
          <a:xfrm>
            <a:off x="2978942" y="548494"/>
            <a:ext cx="3048478" cy="4516265"/>
          </a:xfrm>
          <a:prstGeom prst="rect">
            <a:avLst/>
          </a:prstGeom>
        </p:spPr>
      </p:pic>
      <p:sp>
        <p:nvSpPr>
          <p:cNvPr id="4" name="TextBox 3">
            <a:extLst>
              <a:ext uri="{FF2B5EF4-FFF2-40B4-BE49-F238E27FC236}">
                <a16:creationId xmlns:a16="http://schemas.microsoft.com/office/drawing/2014/main" id="{8775F578-25D7-5875-E96E-E4B592E43EB4}"/>
              </a:ext>
            </a:extLst>
          </p:cNvPr>
          <p:cNvSpPr txBox="1"/>
          <p:nvPr/>
        </p:nvSpPr>
        <p:spPr>
          <a:xfrm>
            <a:off x="0" y="152400"/>
            <a:ext cx="5212080" cy="461665"/>
          </a:xfrm>
          <a:prstGeom prst="rect">
            <a:avLst/>
          </a:prstGeom>
          <a:noFill/>
        </p:spPr>
        <p:txBody>
          <a:bodyPr wrap="square" rtlCol="0">
            <a:spAutoFit/>
          </a:bodyPr>
          <a:lstStyle/>
          <a:p>
            <a:r>
              <a:rPr lang="en-US" sz="2400" b="1" dirty="0">
                <a:latin typeface="Univers" panose="020B0503020202020204" pitchFamily="34" charset="0"/>
              </a:rPr>
              <a:t>PFAS in Surface Water Sources</a:t>
            </a:r>
          </a:p>
        </p:txBody>
      </p:sp>
      <p:sp>
        <p:nvSpPr>
          <p:cNvPr id="7" name="TextBox 6">
            <a:extLst>
              <a:ext uri="{FF2B5EF4-FFF2-40B4-BE49-F238E27FC236}">
                <a16:creationId xmlns:a16="http://schemas.microsoft.com/office/drawing/2014/main" id="{933B63D2-5B12-D9B5-AD3E-83198C91F42F}"/>
              </a:ext>
            </a:extLst>
          </p:cNvPr>
          <p:cNvSpPr txBox="1"/>
          <p:nvPr/>
        </p:nvSpPr>
        <p:spPr>
          <a:xfrm>
            <a:off x="6027420" y="4690667"/>
            <a:ext cx="1927860" cy="276999"/>
          </a:xfrm>
          <a:prstGeom prst="rect">
            <a:avLst/>
          </a:prstGeom>
          <a:noFill/>
        </p:spPr>
        <p:txBody>
          <a:bodyPr wrap="square" rtlCol="0">
            <a:spAutoFit/>
          </a:bodyPr>
          <a:lstStyle/>
          <a:p>
            <a:r>
              <a:rPr lang="en-US" sz="1200" dirty="0">
                <a:latin typeface="Univers" panose="020B0503020202020204" pitchFamily="34" charset="0"/>
              </a:rPr>
              <a:t>Gahala and others, 2023</a:t>
            </a:r>
          </a:p>
        </p:txBody>
      </p:sp>
      <p:sp>
        <p:nvSpPr>
          <p:cNvPr id="2" name="TextBox 1">
            <a:extLst>
              <a:ext uri="{FF2B5EF4-FFF2-40B4-BE49-F238E27FC236}">
                <a16:creationId xmlns:a16="http://schemas.microsoft.com/office/drawing/2014/main" id="{5B78FC9F-88CD-86A5-8D5F-B53DDB8D5BD7}"/>
              </a:ext>
            </a:extLst>
          </p:cNvPr>
          <p:cNvSpPr txBox="1"/>
          <p:nvPr/>
        </p:nvSpPr>
        <p:spPr>
          <a:xfrm>
            <a:off x="8596050" y="4719366"/>
            <a:ext cx="694944" cy="369332"/>
          </a:xfrm>
          <a:prstGeom prst="rect">
            <a:avLst/>
          </a:prstGeom>
          <a:noFill/>
        </p:spPr>
        <p:txBody>
          <a:bodyPr wrap="square" rtlCol="0">
            <a:spAutoFit/>
          </a:bodyPr>
          <a:lstStyle/>
          <a:p>
            <a:r>
              <a:rPr lang="en-US" dirty="0"/>
              <a:t>24</a:t>
            </a:r>
          </a:p>
        </p:txBody>
      </p:sp>
    </p:spTree>
    <p:extLst>
      <p:ext uri="{BB962C8B-B14F-4D97-AF65-F5344CB8AC3E}">
        <p14:creationId xmlns:p14="http://schemas.microsoft.com/office/powerpoint/2010/main" val="1828614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5844AB-B73B-E9E7-6FDA-96FDFB86F95E}"/>
              </a:ext>
            </a:extLst>
          </p:cNvPr>
          <p:cNvPicPr>
            <a:picLocks noChangeAspect="1"/>
          </p:cNvPicPr>
          <p:nvPr/>
        </p:nvPicPr>
        <p:blipFill>
          <a:blip r:embed="rId3"/>
          <a:stretch>
            <a:fillRect/>
          </a:stretch>
        </p:blipFill>
        <p:spPr>
          <a:xfrm>
            <a:off x="3429521" y="461665"/>
            <a:ext cx="3167494" cy="4614217"/>
          </a:xfrm>
          <a:prstGeom prst="rect">
            <a:avLst/>
          </a:prstGeom>
        </p:spPr>
      </p:pic>
      <p:sp>
        <p:nvSpPr>
          <p:cNvPr id="4" name="TextBox 3">
            <a:extLst>
              <a:ext uri="{FF2B5EF4-FFF2-40B4-BE49-F238E27FC236}">
                <a16:creationId xmlns:a16="http://schemas.microsoft.com/office/drawing/2014/main" id="{91734D06-5D69-B0A1-9664-99BBDD423D74}"/>
              </a:ext>
            </a:extLst>
          </p:cNvPr>
          <p:cNvSpPr txBox="1"/>
          <p:nvPr/>
        </p:nvSpPr>
        <p:spPr>
          <a:xfrm>
            <a:off x="167640" y="67618"/>
            <a:ext cx="5021580" cy="461665"/>
          </a:xfrm>
          <a:prstGeom prst="rect">
            <a:avLst/>
          </a:prstGeom>
          <a:noFill/>
        </p:spPr>
        <p:txBody>
          <a:bodyPr wrap="square" rtlCol="0">
            <a:spAutoFit/>
          </a:bodyPr>
          <a:lstStyle/>
          <a:p>
            <a:r>
              <a:rPr lang="en-US" sz="2400" b="1" dirty="0">
                <a:latin typeface="Univers" panose="020B0503020202020204" pitchFamily="34" charset="0"/>
              </a:rPr>
              <a:t>PFAS in Mixed Sources</a:t>
            </a:r>
          </a:p>
        </p:txBody>
      </p:sp>
      <p:sp>
        <p:nvSpPr>
          <p:cNvPr id="8" name="TextBox 7">
            <a:extLst>
              <a:ext uri="{FF2B5EF4-FFF2-40B4-BE49-F238E27FC236}">
                <a16:creationId xmlns:a16="http://schemas.microsoft.com/office/drawing/2014/main" id="{BA10C3BB-BF86-7ECB-A461-57670A6FD37D}"/>
              </a:ext>
            </a:extLst>
          </p:cNvPr>
          <p:cNvSpPr txBox="1"/>
          <p:nvPr/>
        </p:nvSpPr>
        <p:spPr>
          <a:xfrm>
            <a:off x="6765246" y="4455383"/>
            <a:ext cx="1588770" cy="461665"/>
          </a:xfrm>
          <a:prstGeom prst="rect">
            <a:avLst/>
          </a:prstGeom>
          <a:noFill/>
        </p:spPr>
        <p:txBody>
          <a:bodyPr wrap="square" rtlCol="0">
            <a:spAutoFit/>
          </a:bodyPr>
          <a:lstStyle/>
          <a:p>
            <a:r>
              <a:rPr lang="en-US" sz="1200" dirty="0">
                <a:latin typeface="Univers" panose="020B0503020202020204" pitchFamily="34" charset="0"/>
              </a:rPr>
              <a:t>Gahala and others, 2023</a:t>
            </a:r>
          </a:p>
        </p:txBody>
      </p:sp>
      <p:sp>
        <p:nvSpPr>
          <p:cNvPr id="2" name="TextBox 1">
            <a:extLst>
              <a:ext uri="{FF2B5EF4-FFF2-40B4-BE49-F238E27FC236}">
                <a16:creationId xmlns:a16="http://schemas.microsoft.com/office/drawing/2014/main" id="{A2891A8E-35DD-24F2-8864-D68466B6C255}"/>
              </a:ext>
            </a:extLst>
          </p:cNvPr>
          <p:cNvSpPr txBox="1"/>
          <p:nvPr/>
        </p:nvSpPr>
        <p:spPr>
          <a:xfrm>
            <a:off x="8596050" y="4719366"/>
            <a:ext cx="694944" cy="369332"/>
          </a:xfrm>
          <a:prstGeom prst="rect">
            <a:avLst/>
          </a:prstGeom>
          <a:noFill/>
        </p:spPr>
        <p:txBody>
          <a:bodyPr wrap="square" rtlCol="0">
            <a:spAutoFit/>
          </a:bodyPr>
          <a:lstStyle/>
          <a:p>
            <a:r>
              <a:rPr lang="en-US" dirty="0"/>
              <a:t>25</a:t>
            </a:r>
          </a:p>
        </p:txBody>
      </p:sp>
    </p:spTree>
    <p:extLst>
      <p:ext uri="{BB962C8B-B14F-4D97-AF65-F5344CB8AC3E}">
        <p14:creationId xmlns:p14="http://schemas.microsoft.com/office/powerpoint/2010/main" val="1240431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0674E5-8AB8-3344-F468-9990084B18ED}"/>
              </a:ext>
            </a:extLst>
          </p:cNvPr>
          <p:cNvSpPr txBox="1"/>
          <p:nvPr/>
        </p:nvSpPr>
        <p:spPr>
          <a:xfrm>
            <a:off x="429768" y="201168"/>
            <a:ext cx="8202168" cy="830997"/>
          </a:xfrm>
          <a:prstGeom prst="rect">
            <a:avLst/>
          </a:prstGeom>
          <a:noFill/>
        </p:spPr>
        <p:txBody>
          <a:bodyPr wrap="square" rtlCol="0">
            <a:spAutoFit/>
          </a:bodyPr>
          <a:lstStyle/>
          <a:p>
            <a:r>
              <a:rPr lang="en-US" sz="2400" b="1" dirty="0">
                <a:latin typeface="Univers" panose="020B0503020202020204" pitchFamily="34" charset="0"/>
              </a:rPr>
              <a:t>Distribution of PFAS among Drinking Water Sources</a:t>
            </a:r>
          </a:p>
          <a:p>
            <a:endParaRPr lang="en-US" sz="2400" b="1" dirty="0">
              <a:latin typeface="Univers" panose="020B0503020202020204" pitchFamily="34" charset="0"/>
            </a:endParaRPr>
          </a:p>
        </p:txBody>
      </p:sp>
      <p:sp>
        <p:nvSpPr>
          <p:cNvPr id="7" name="TextBox 6">
            <a:extLst>
              <a:ext uri="{FF2B5EF4-FFF2-40B4-BE49-F238E27FC236}">
                <a16:creationId xmlns:a16="http://schemas.microsoft.com/office/drawing/2014/main" id="{089FFBF2-28B8-10AC-9963-2FDD508D8D68}"/>
              </a:ext>
            </a:extLst>
          </p:cNvPr>
          <p:cNvSpPr txBox="1"/>
          <p:nvPr/>
        </p:nvSpPr>
        <p:spPr>
          <a:xfrm>
            <a:off x="4846320" y="950976"/>
            <a:ext cx="3922776"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221E1F"/>
                </a:solidFill>
                <a:latin typeface="Univers" panose="020B0503020202020204" pitchFamily="34" charset="0"/>
              </a:rPr>
              <a:t>D</a:t>
            </a:r>
            <a:r>
              <a:rPr lang="en-US" b="0" i="0" u="none" strike="noStrike" baseline="0" dirty="0">
                <a:solidFill>
                  <a:srgbClr val="221E1F"/>
                </a:solidFill>
                <a:latin typeface="Univers" panose="020B0503020202020204" pitchFamily="34" charset="0"/>
              </a:rPr>
              <a:t>ifferences in water treatment methods between surface water and groundwater</a:t>
            </a:r>
          </a:p>
          <a:p>
            <a:pPr marL="285750" indent="-285750">
              <a:buFont typeface="Arial" panose="020B0604020202020204" pitchFamily="34" charset="0"/>
              <a:buChar char="•"/>
            </a:pPr>
            <a:r>
              <a:rPr lang="en-US" dirty="0">
                <a:solidFill>
                  <a:srgbClr val="221E1F"/>
                </a:solidFill>
                <a:latin typeface="Univers" panose="020B0503020202020204" pitchFamily="34" charset="0"/>
              </a:rPr>
              <a:t>Precursor compounds</a:t>
            </a:r>
            <a:endParaRPr lang="en-US" b="0" i="0" u="none" strike="noStrike" baseline="0" dirty="0">
              <a:solidFill>
                <a:srgbClr val="221E1F"/>
              </a:solidFill>
              <a:latin typeface="Univers" panose="020B0503020202020204" pitchFamily="34" charset="0"/>
            </a:endParaRPr>
          </a:p>
          <a:p>
            <a:pPr marL="285750" indent="-285750">
              <a:buFont typeface="Arial" panose="020B0604020202020204" pitchFamily="34" charset="0"/>
              <a:buChar char="•"/>
            </a:pPr>
            <a:r>
              <a:rPr lang="en-US" b="0" i="0" u="none" strike="noStrike" baseline="0" dirty="0">
                <a:solidFill>
                  <a:srgbClr val="221E1F"/>
                </a:solidFill>
                <a:latin typeface="Univers" panose="020B0503020202020204" pitchFamily="34" charset="0"/>
              </a:rPr>
              <a:t>Nonpoint sources</a:t>
            </a:r>
          </a:p>
          <a:p>
            <a:pPr marL="285750" indent="-285750">
              <a:buFont typeface="Arial" panose="020B0604020202020204" pitchFamily="34" charset="0"/>
              <a:buChar char="•"/>
            </a:pPr>
            <a:r>
              <a:rPr lang="en-US" dirty="0">
                <a:solidFill>
                  <a:srgbClr val="221E1F"/>
                </a:solidFill>
                <a:latin typeface="Univers" panose="020B0503020202020204" pitchFamily="34" charset="0"/>
              </a:rPr>
              <a:t>P</a:t>
            </a:r>
            <a:r>
              <a:rPr lang="en-US" b="0" i="0" u="none" strike="noStrike" baseline="0" dirty="0">
                <a:solidFill>
                  <a:srgbClr val="221E1F"/>
                </a:solidFill>
                <a:latin typeface="Univers" panose="020B0503020202020204" pitchFamily="34" charset="0"/>
              </a:rPr>
              <a:t>oint-sources</a:t>
            </a:r>
          </a:p>
          <a:p>
            <a:pPr marL="285750" indent="-285750">
              <a:buFont typeface="Arial" panose="020B0604020202020204" pitchFamily="34" charset="0"/>
              <a:buChar char="•"/>
            </a:pPr>
            <a:r>
              <a:rPr lang="en-US" dirty="0">
                <a:solidFill>
                  <a:srgbClr val="221E1F"/>
                </a:solidFill>
                <a:latin typeface="Univers" panose="020B0503020202020204" pitchFamily="34" charset="0"/>
              </a:rPr>
              <a:t>D</a:t>
            </a:r>
            <a:r>
              <a:rPr lang="en-US" b="0" i="0" u="none" strike="noStrike" baseline="0" dirty="0">
                <a:solidFill>
                  <a:srgbClr val="221E1F"/>
                </a:solidFill>
                <a:latin typeface="Univers" panose="020B0503020202020204" pitchFamily="34" charset="0"/>
              </a:rPr>
              <a:t>ilution effects from surface-water sources</a:t>
            </a:r>
          </a:p>
          <a:p>
            <a:pPr marL="285750" indent="-285750">
              <a:buFont typeface="Arial" panose="020B0604020202020204" pitchFamily="34" charset="0"/>
              <a:buChar char="•"/>
            </a:pPr>
            <a:r>
              <a:rPr lang="en-US" dirty="0">
                <a:solidFill>
                  <a:srgbClr val="221E1F"/>
                </a:solidFill>
                <a:latin typeface="Univers" panose="020B0503020202020204" pitchFamily="34" charset="0"/>
              </a:rPr>
              <a:t>L</a:t>
            </a:r>
            <a:r>
              <a:rPr lang="en-US" b="0" i="0" u="none" strike="noStrike" baseline="0" dirty="0">
                <a:solidFill>
                  <a:srgbClr val="221E1F"/>
                </a:solidFill>
                <a:latin typeface="Univers" panose="020B0503020202020204" pitchFamily="34" charset="0"/>
              </a:rPr>
              <a:t>onger travel times in groundwater systems</a:t>
            </a:r>
            <a:endParaRPr lang="en-US" dirty="0">
              <a:latin typeface="Univers" panose="020B0503020202020204" pitchFamily="34" charset="0"/>
            </a:endParaRPr>
          </a:p>
        </p:txBody>
      </p:sp>
      <p:graphicFrame>
        <p:nvGraphicFramePr>
          <p:cNvPr id="9" name="Diagram 8">
            <a:extLst>
              <a:ext uri="{FF2B5EF4-FFF2-40B4-BE49-F238E27FC236}">
                <a16:creationId xmlns:a16="http://schemas.microsoft.com/office/drawing/2014/main" id="{B961CD0F-CD51-80DD-9232-A672211FD7B0}"/>
              </a:ext>
            </a:extLst>
          </p:cNvPr>
          <p:cNvGraphicFramePr/>
          <p:nvPr>
            <p:extLst>
              <p:ext uri="{D42A27DB-BD31-4B8C-83A1-F6EECF244321}">
                <p14:modId xmlns:p14="http://schemas.microsoft.com/office/powerpoint/2010/main" val="6003242"/>
              </p:ext>
            </p:extLst>
          </p:nvPr>
        </p:nvGraphicFramePr>
        <p:xfrm>
          <a:off x="649224" y="731520"/>
          <a:ext cx="3922776" cy="3991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1FA2147F-16BB-7A57-B8C2-D089BD88A169}"/>
              </a:ext>
            </a:extLst>
          </p:cNvPr>
          <p:cNvSpPr txBox="1"/>
          <p:nvPr/>
        </p:nvSpPr>
        <p:spPr>
          <a:xfrm>
            <a:off x="8596050" y="4719366"/>
            <a:ext cx="694944" cy="369332"/>
          </a:xfrm>
          <a:prstGeom prst="rect">
            <a:avLst/>
          </a:prstGeom>
          <a:noFill/>
        </p:spPr>
        <p:txBody>
          <a:bodyPr wrap="square" rtlCol="0">
            <a:spAutoFit/>
          </a:bodyPr>
          <a:lstStyle/>
          <a:p>
            <a:r>
              <a:rPr lang="en-US" dirty="0"/>
              <a:t>26</a:t>
            </a:r>
          </a:p>
        </p:txBody>
      </p:sp>
    </p:spTree>
    <p:extLst>
      <p:ext uri="{BB962C8B-B14F-4D97-AF65-F5344CB8AC3E}">
        <p14:creationId xmlns:p14="http://schemas.microsoft.com/office/powerpoint/2010/main" val="635009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C8D485-D3B6-276E-F1F1-676A7E7F82F5}"/>
              </a:ext>
            </a:extLst>
          </p:cNvPr>
          <p:cNvSpPr txBox="1"/>
          <p:nvPr/>
        </p:nvSpPr>
        <p:spPr>
          <a:xfrm>
            <a:off x="265176" y="250971"/>
            <a:ext cx="3447288" cy="461665"/>
          </a:xfrm>
          <a:prstGeom prst="rect">
            <a:avLst/>
          </a:prstGeom>
          <a:noFill/>
        </p:spPr>
        <p:txBody>
          <a:bodyPr wrap="square" rtlCol="0">
            <a:spAutoFit/>
          </a:bodyPr>
          <a:lstStyle/>
          <a:p>
            <a:r>
              <a:rPr lang="en-US" sz="2400" b="1" dirty="0">
                <a:latin typeface="Univers" panose="020B0503020202020204" pitchFamily="34" charset="0"/>
              </a:rPr>
              <a:t>Summary</a:t>
            </a:r>
          </a:p>
        </p:txBody>
      </p:sp>
      <p:sp>
        <p:nvSpPr>
          <p:cNvPr id="3" name="TextBox 2">
            <a:extLst>
              <a:ext uri="{FF2B5EF4-FFF2-40B4-BE49-F238E27FC236}">
                <a16:creationId xmlns:a16="http://schemas.microsoft.com/office/drawing/2014/main" id="{EB511EA3-BBB8-DD84-1B56-2DFC08966962}"/>
              </a:ext>
            </a:extLst>
          </p:cNvPr>
          <p:cNvSpPr txBox="1"/>
          <p:nvPr/>
        </p:nvSpPr>
        <p:spPr>
          <a:xfrm>
            <a:off x="265176" y="864002"/>
            <a:ext cx="8375904" cy="3293209"/>
          </a:xfrm>
          <a:prstGeom prst="rect">
            <a:avLst/>
          </a:prstGeom>
          <a:noFill/>
        </p:spPr>
        <p:txBody>
          <a:bodyPr wrap="square" rtlCol="0">
            <a:spAutoFit/>
          </a:bodyPr>
          <a:lstStyle/>
          <a:p>
            <a:r>
              <a:rPr lang="en-US" sz="1600" dirty="0">
                <a:latin typeface="Univers" panose="020B0503020202020204" pitchFamily="34" charset="0"/>
              </a:rPr>
              <a:t>IEPA sampled and analyzed 18 PFAS using U.S. EPA method 537.1 at 1,428 entry points at active community water supply systems in Illinois. </a:t>
            </a:r>
          </a:p>
          <a:p>
            <a:endParaRPr lang="en-US" sz="1600" dirty="0">
              <a:latin typeface="Univers" panose="020B0503020202020204" pitchFamily="34" charset="0"/>
            </a:endParaRPr>
          </a:p>
          <a:p>
            <a:r>
              <a:rPr lang="en-US" sz="1600" dirty="0">
                <a:latin typeface="Univers" panose="020B0503020202020204" pitchFamily="34" charset="0"/>
              </a:rPr>
              <a:t>7 of the 18 PFAS detected in 149 entry points. </a:t>
            </a:r>
          </a:p>
          <a:p>
            <a:endParaRPr lang="en-US" sz="1600" dirty="0">
              <a:latin typeface="Univers" panose="020B0503020202020204" pitchFamily="34" charset="0"/>
            </a:endParaRPr>
          </a:p>
          <a:p>
            <a:r>
              <a:rPr lang="en-US" sz="1600" dirty="0">
                <a:latin typeface="Univers" panose="020B0503020202020204" pitchFamily="34" charset="0"/>
              </a:rPr>
              <a:t>1.3 million out of 7.4 million residents (about 18 percent) are served by CWS systems that had at least one detection of PFAS.</a:t>
            </a:r>
          </a:p>
          <a:p>
            <a:endParaRPr lang="en-US" sz="1600" dirty="0">
              <a:latin typeface="Univers" panose="020B0503020202020204" pitchFamily="34" charset="0"/>
            </a:endParaRPr>
          </a:p>
          <a:p>
            <a:r>
              <a:rPr lang="en-US" sz="1600" dirty="0">
                <a:latin typeface="Univers" panose="020B0503020202020204" pitchFamily="34" charset="0"/>
              </a:rPr>
              <a:t>Most frequently detected: PFBS, PFOS, PFOA</a:t>
            </a:r>
          </a:p>
          <a:p>
            <a:endParaRPr lang="en-US" sz="1600" dirty="0">
              <a:latin typeface="Univers" panose="020B0503020202020204" pitchFamily="34" charset="0"/>
            </a:endParaRPr>
          </a:p>
          <a:p>
            <a:r>
              <a:rPr lang="en-US" sz="1600" dirty="0">
                <a:latin typeface="Univers" panose="020B0503020202020204" pitchFamily="34" charset="0"/>
              </a:rPr>
              <a:t>Distribution of PFAS among drinking water sources indicate PFAS detections were more common in surface water and mixed and were at lower concentrations, whereas groundwater had a wider range of concentrations. </a:t>
            </a:r>
          </a:p>
        </p:txBody>
      </p:sp>
      <p:sp>
        <p:nvSpPr>
          <p:cNvPr id="4" name="TextBox 3">
            <a:extLst>
              <a:ext uri="{FF2B5EF4-FFF2-40B4-BE49-F238E27FC236}">
                <a16:creationId xmlns:a16="http://schemas.microsoft.com/office/drawing/2014/main" id="{129E5A72-9DB6-424A-AFF9-548A49A80F88}"/>
              </a:ext>
            </a:extLst>
          </p:cNvPr>
          <p:cNvSpPr txBox="1"/>
          <p:nvPr/>
        </p:nvSpPr>
        <p:spPr>
          <a:xfrm>
            <a:off x="8596050" y="4719366"/>
            <a:ext cx="694944" cy="369332"/>
          </a:xfrm>
          <a:prstGeom prst="rect">
            <a:avLst/>
          </a:prstGeom>
          <a:noFill/>
        </p:spPr>
        <p:txBody>
          <a:bodyPr wrap="square" rtlCol="0">
            <a:spAutoFit/>
          </a:bodyPr>
          <a:lstStyle/>
          <a:p>
            <a:r>
              <a:rPr lang="en-US" dirty="0"/>
              <a:t>27</a:t>
            </a:r>
          </a:p>
        </p:txBody>
      </p:sp>
    </p:spTree>
    <p:extLst>
      <p:ext uri="{BB962C8B-B14F-4D97-AF65-F5344CB8AC3E}">
        <p14:creationId xmlns:p14="http://schemas.microsoft.com/office/powerpoint/2010/main" val="754358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lean_water.jpg"/>
          <p:cNvPicPr>
            <a:picLocks noChangeAspect="1"/>
          </p:cNvPicPr>
          <p:nvPr/>
        </p:nvPicPr>
        <p:blipFill rotWithShape="1">
          <a:blip r:embed="rId3"/>
          <a:srcRect t="1368" r="1" b="1"/>
          <a:stretch/>
        </p:blipFill>
        <p:spPr>
          <a:xfrm>
            <a:off x="1095447" y="10"/>
            <a:ext cx="6953105" cy="51434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2" name="TextBox 1">
            <a:extLst>
              <a:ext uri="{FF2B5EF4-FFF2-40B4-BE49-F238E27FC236}">
                <a16:creationId xmlns:a16="http://schemas.microsoft.com/office/drawing/2014/main" id="{5FB5C2ED-9AB2-4F92-AFB2-FCBD94C6B220}"/>
              </a:ext>
            </a:extLst>
          </p:cNvPr>
          <p:cNvSpPr txBox="1"/>
          <p:nvPr/>
        </p:nvSpPr>
        <p:spPr>
          <a:xfrm>
            <a:off x="115260" y="1307446"/>
            <a:ext cx="2562152" cy="2246769"/>
          </a:xfrm>
          <a:prstGeom prst="rect">
            <a:avLst/>
          </a:prstGeom>
          <a:solidFill>
            <a:schemeClr val="bg1"/>
          </a:solidFill>
        </p:spPr>
        <p:txBody>
          <a:bodyPr wrap="square" rtlCol="0">
            <a:spAutoFit/>
          </a:bodyPr>
          <a:lstStyle/>
          <a:p>
            <a:r>
              <a:rPr lang="en-US" sz="2000" dirty="0">
                <a:latin typeface="Univers" panose="020B0503020202020204" pitchFamily="34" charset="0"/>
              </a:rPr>
              <a:t>Thank You! </a:t>
            </a:r>
          </a:p>
          <a:p>
            <a:r>
              <a:rPr lang="en-US" sz="2000" dirty="0">
                <a:latin typeface="Univers" panose="020B0503020202020204" pitchFamily="34" charset="0"/>
              </a:rPr>
              <a:t>Any questions?</a:t>
            </a:r>
          </a:p>
          <a:p>
            <a:endParaRPr lang="en-US" sz="2000" dirty="0">
              <a:latin typeface="Univers" panose="020B0503020202020204" pitchFamily="34" charset="0"/>
            </a:endParaRPr>
          </a:p>
          <a:p>
            <a:endParaRPr lang="en-US" sz="2000" dirty="0">
              <a:latin typeface="Univers" panose="020B0503020202020204" pitchFamily="34" charset="0"/>
            </a:endParaRPr>
          </a:p>
          <a:p>
            <a:r>
              <a:rPr lang="en-US" sz="2000" dirty="0">
                <a:latin typeface="Univers" panose="020B0503020202020204" pitchFamily="34" charset="0"/>
              </a:rPr>
              <a:t>Amy Gahala</a:t>
            </a:r>
          </a:p>
          <a:p>
            <a:r>
              <a:rPr lang="en-US" sz="2000" dirty="0">
                <a:latin typeface="Univers" panose="020B0503020202020204" pitchFamily="34" charset="0"/>
                <a:hlinkClick r:id="rId4"/>
              </a:rPr>
              <a:t>agahala@usgs.gov</a:t>
            </a:r>
            <a:endParaRPr lang="en-US" sz="2000" dirty="0">
              <a:latin typeface="Univers" panose="020B0503020202020204" pitchFamily="34" charset="0"/>
            </a:endParaRPr>
          </a:p>
          <a:p>
            <a:r>
              <a:rPr lang="en-US" sz="2000" dirty="0">
                <a:latin typeface="Univers" panose="020B0503020202020204" pitchFamily="34" charset="0"/>
              </a:rPr>
              <a:t>815-752-2044</a:t>
            </a:r>
          </a:p>
        </p:txBody>
      </p:sp>
      <p:sp>
        <p:nvSpPr>
          <p:cNvPr id="3" name="TextBox 2">
            <a:extLst>
              <a:ext uri="{FF2B5EF4-FFF2-40B4-BE49-F238E27FC236}">
                <a16:creationId xmlns:a16="http://schemas.microsoft.com/office/drawing/2014/main" id="{4EAFAD46-9C99-EC51-A1AB-C5A6DA97F282}"/>
              </a:ext>
            </a:extLst>
          </p:cNvPr>
          <p:cNvSpPr txBox="1"/>
          <p:nvPr/>
        </p:nvSpPr>
        <p:spPr>
          <a:xfrm>
            <a:off x="6029831" y="63489"/>
            <a:ext cx="3049708" cy="1692771"/>
          </a:xfrm>
          <a:prstGeom prst="rect">
            <a:avLst/>
          </a:prstGeom>
          <a:solidFill>
            <a:schemeClr val="bg1"/>
          </a:solidFill>
        </p:spPr>
        <p:txBody>
          <a:bodyPr wrap="square" rtlCol="0">
            <a:spAutoFit/>
          </a:bodyPr>
          <a:lstStyle/>
          <a:p>
            <a:r>
              <a:rPr lang="en-US" sz="1600" b="1" dirty="0">
                <a:latin typeface="Univers" panose="020B0503020202020204" pitchFamily="34" charset="0"/>
              </a:rPr>
              <a:t>Acknowledgements: </a:t>
            </a:r>
            <a:r>
              <a:rPr lang="en-US" sz="1400" b="0" i="0" u="none" strike="noStrike" baseline="0" dirty="0">
                <a:solidFill>
                  <a:srgbClr val="221E1F"/>
                </a:solidFill>
                <a:latin typeface="Univers" panose="020B0503020202020204" pitchFamily="34" charset="0"/>
              </a:rPr>
              <a:t>The authors wish to thank Michelle Rousey and Karen Bridges of the Illinois Environmental Protection Agency for their contributions to methods sections of the report.</a:t>
            </a:r>
            <a:endParaRPr lang="en-US" sz="1600" dirty="0">
              <a:latin typeface="Univers" panose="020B0503020202020204" pitchFamily="34" charset="0"/>
            </a:endParaRPr>
          </a:p>
          <a:p>
            <a:endParaRPr lang="en-US" sz="1600" dirty="0">
              <a:latin typeface="Univers" panose="020B0503020202020204" pitchFamily="34" charset="0"/>
            </a:endParaRPr>
          </a:p>
        </p:txBody>
      </p:sp>
      <p:sp>
        <p:nvSpPr>
          <p:cNvPr id="4" name="TextBox 3">
            <a:extLst>
              <a:ext uri="{FF2B5EF4-FFF2-40B4-BE49-F238E27FC236}">
                <a16:creationId xmlns:a16="http://schemas.microsoft.com/office/drawing/2014/main" id="{31AA7B43-4946-1B26-6BB3-EA947F4BB6DB}"/>
              </a:ext>
            </a:extLst>
          </p:cNvPr>
          <p:cNvSpPr txBox="1"/>
          <p:nvPr/>
        </p:nvSpPr>
        <p:spPr>
          <a:xfrm>
            <a:off x="8596050" y="4719366"/>
            <a:ext cx="694944" cy="369332"/>
          </a:xfrm>
          <a:prstGeom prst="rect">
            <a:avLst/>
          </a:prstGeom>
          <a:noFill/>
        </p:spPr>
        <p:txBody>
          <a:bodyPr wrap="square" rtlCol="0">
            <a:spAutoFit/>
          </a:bodyPr>
          <a:lstStyle/>
          <a:p>
            <a:r>
              <a:rPr lang="en-US" dirty="0"/>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CAA6F7-AA00-4C32-423C-AF837AE4EDFB}"/>
              </a:ext>
            </a:extLst>
          </p:cNvPr>
          <p:cNvSpPr txBox="1"/>
          <p:nvPr/>
        </p:nvSpPr>
        <p:spPr>
          <a:xfrm>
            <a:off x="0" y="0"/>
            <a:ext cx="9144000" cy="5078313"/>
          </a:xfrm>
          <a:prstGeom prst="rect">
            <a:avLst/>
          </a:prstGeom>
          <a:noFill/>
        </p:spPr>
        <p:txBody>
          <a:bodyPr wrap="square" rtlCol="0">
            <a:spAutoFit/>
          </a:bodyPr>
          <a:lstStyle/>
          <a:p>
            <a:r>
              <a:rPr lang="en-US" sz="700" b="1" dirty="0">
                <a:latin typeface="Univers" panose="020B0503020202020204" pitchFamily="34" charset="0"/>
              </a:rPr>
              <a:t>Selected References Cited</a:t>
            </a:r>
          </a:p>
          <a:p>
            <a:endParaRPr lang="en-US" sz="700" dirty="0">
              <a:latin typeface="Univers" panose="020B0503020202020204" pitchFamily="34" charset="0"/>
            </a:endParaRPr>
          </a:p>
          <a:p>
            <a:pPr algn="l"/>
            <a:r>
              <a:rPr lang="en-US" sz="700" b="0" i="0" dirty="0">
                <a:solidFill>
                  <a:srgbClr val="1B1B1B"/>
                </a:solidFill>
                <a:effectLst/>
                <a:latin typeface="Univers" panose="020B0503020202020204" pitchFamily="34" charset="0"/>
              </a:rPr>
              <a:t>Agency for Toxic Substances and Disease Registry [ATSDR], 2023, What are the health effects of PFAS? What are PFAS?: ATSDR webpage, accessed January 12, 2023, at </a:t>
            </a:r>
            <a:r>
              <a:rPr lang="en-US" sz="700" b="0" i="0" u="sng" dirty="0">
                <a:solidFill>
                  <a:srgbClr val="005EA2"/>
                </a:solidFill>
                <a:effectLst/>
                <a:latin typeface="Univers" panose="020B0503020202020204" pitchFamily="34" charset="0"/>
                <a:hlinkClick r:id="rId3"/>
              </a:rPr>
              <a:t>https://www.atsdr.cdc.gov/pfas/health-effects/index.html</a:t>
            </a:r>
            <a:r>
              <a:rPr lang="en-US" sz="700" b="0" i="0" dirty="0">
                <a:solidFill>
                  <a:srgbClr val="1B1B1B"/>
                </a:solidFill>
                <a:effectLst/>
                <a:latin typeface="Univers" panose="020B0503020202020204" pitchFamily="34" charset="0"/>
              </a:rPr>
              <a:t>.</a:t>
            </a:r>
          </a:p>
          <a:p>
            <a:endParaRPr lang="en-US" sz="700" b="0" i="0" dirty="0">
              <a:solidFill>
                <a:srgbClr val="1B1B1B"/>
              </a:solidFill>
              <a:effectLst/>
              <a:latin typeface="Univers" panose="020B0503020202020204" pitchFamily="34" charset="0"/>
            </a:endParaRPr>
          </a:p>
          <a:p>
            <a:r>
              <a:rPr lang="en-US" sz="700" b="0" i="0" dirty="0">
                <a:solidFill>
                  <a:srgbClr val="1B1B1B"/>
                </a:solidFill>
                <a:effectLst/>
                <a:latin typeface="Univers" panose="020B0503020202020204" pitchFamily="34" charset="0"/>
              </a:rPr>
              <a:t>Andrews, D.Q., Hayes, J., </a:t>
            </a:r>
            <a:r>
              <a:rPr lang="en-US" sz="700" b="0" i="0" dirty="0" err="1">
                <a:solidFill>
                  <a:srgbClr val="1B1B1B"/>
                </a:solidFill>
                <a:effectLst/>
                <a:latin typeface="Univers" panose="020B0503020202020204" pitchFamily="34" charset="0"/>
              </a:rPr>
              <a:t>Stoiber</a:t>
            </a:r>
            <a:r>
              <a:rPr lang="en-US" sz="700" b="0" i="0" dirty="0">
                <a:solidFill>
                  <a:srgbClr val="1B1B1B"/>
                </a:solidFill>
                <a:effectLst/>
                <a:latin typeface="Univers" panose="020B0503020202020204" pitchFamily="34" charset="0"/>
              </a:rPr>
              <a:t>, T., Brewer, B., Campbell, C., and </a:t>
            </a:r>
            <a:r>
              <a:rPr lang="en-US" sz="700" b="0" i="0" dirty="0" err="1">
                <a:solidFill>
                  <a:srgbClr val="1B1B1B"/>
                </a:solidFill>
                <a:effectLst/>
                <a:latin typeface="Univers" panose="020B0503020202020204" pitchFamily="34" charset="0"/>
              </a:rPr>
              <a:t>Naidenko</a:t>
            </a:r>
            <a:r>
              <a:rPr lang="en-US" sz="700" b="0" i="0" dirty="0">
                <a:solidFill>
                  <a:srgbClr val="1B1B1B"/>
                </a:solidFill>
                <a:effectLst/>
                <a:latin typeface="Univers" panose="020B0503020202020204" pitchFamily="34" charset="0"/>
              </a:rPr>
              <a:t>, O.V., 2021, Identification of point source discharges of per- and polyfluoroalkyl substances in the United States: AWWA Water Science, v. 3, no. 5, 16 p., accessed November 8, 2022, at </a:t>
            </a:r>
            <a:r>
              <a:rPr lang="en-US" sz="700" b="0" i="0" u="sng" dirty="0">
                <a:solidFill>
                  <a:srgbClr val="005EA2"/>
                </a:solidFill>
                <a:effectLst/>
                <a:latin typeface="Univers" panose="020B0503020202020204" pitchFamily="34" charset="0"/>
                <a:hlinkClick r:id="rId4"/>
              </a:rPr>
              <a:t>https://doi.org/10.1002/aws2.1252</a:t>
            </a:r>
            <a:r>
              <a:rPr lang="en-US" sz="700" b="0" i="0" dirty="0">
                <a:solidFill>
                  <a:srgbClr val="1B1B1B"/>
                </a:solidFill>
                <a:effectLst/>
                <a:latin typeface="Univers" panose="020B0503020202020204" pitchFamily="34" charset="0"/>
              </a:rPr>
              <a:t>.</a:t>
            </a:r>
            <a:endParaRPr lang="en-US" sz="700" dirty="0">
              <a:latin typeface="Univers" panose="020B0503020202020204" pitchFamily="34" charset="0"/>
            </a:endParaRPr>
          </a:p>
          <a:p>
            <a:endParaRPr lang="en-US" sz="700" b="0" i="0" dirty="0">
              <a:solidFill>
                <a:srgbClr val="1B1B1B"/>
              </a:solidFill>
              <a:effectLst/>
              <a:latin typeface="Univers" panose="020B0503020202020204" pitchFamily="34" charset="0"/>
            </a:endParaRPr>
          </a:p>
          <a:p>
            <a:r>
              <a:rPr lang="en-US" sz="700" b="0" i="0" dirty="0">
                <a:solidFill>
                  <a:srgbClr val="1B1B1B"/>
                </a:solidFill>
                <a:effectLst/>
                <a:latin typeface="Univers" panose="020B0503020202020204" pitchFamily="34" charset="0"/>
              </a:rPr>
              <a:t>Costello, E., Rock, S., </a:t>
            </a:r>
            <a:r>
              <a:rPr lang="en-US" sz="700" b="0" i="0" dirty="0" err="1">
                <a:solidFill>
                  <a:srgbClr val="1B1B1B"/>
                </a:solidFill>
                <a:effectLst/>
                <a:latin typeface="Univers" panose="020B0503020202020204" pitchFamily="34" charset="0"/>
              </a:rPr>
              <a:t>Stratakis</a:t>
            </a:r>
            <a:r>
              <a:rPr lang="en-US" sz="700" b="0" i="0" dirty="0">
                <a:solidFill>
                  <a:srgbClr val="1B1B1B"/>
                </a:solidFill>
                <a:effectLst/>
                <a:latin typeface="Univers" panose="020B0503020202020204" pitchFamily="34" charset="0"/>
              </a:rPr>
              <a:t>, N., Eckel, S.P., Walker, D.I., </a:t>
            </a:r>
            <a:r>
              <a:rPr lang="en-US" sz="700" b="0" i="0" dirty="0" err="1">
                <a:solidFill>
                  <a:srgbClr val="1B1B1B"/>
                </a:solidFill>
                <a:effectLst/>
                <a:latin typeface="Univers" panose="020B0503020202020204" pitchFamily="34" charset="0"/>
              </a:rPr>
              <a:t>Valvi</a:t>
            </a:r>
            <a:r>
              <a:rPr lang="en-US" sz="700" b="0" i="0" dirty="0">
                <a:solidFill>
                  <a:srgbClr val="1B1B1B"/>
                </a:solidFill>
                <a:effectLst/>
                <a:latin typeface="Univers" panose="020B0503020202020204" pitchFamily="34" charset="0"/>
              </a:rPr>
              <a:t>, D., </a:t>
            </a:r>
            <a:r>
              <a:rPr lang="en-US" sz="700" b="0" i="0" dirty="0" err="1">
                <a:solidFill>
                  <a:srgbClr val="1B1B1B"/>
                </a:solidFill>
                <a:effectLst/>
                <a:latin typeface="Univers" panose="020B0503020202020204" pitchFamily="34" charset="0"/>
              </a:rPr>
              <a:t>Cserbik</a:t>
            </a:r>
            <a:r>
              <a:rPr lang="en-US" sz="700" b="0" i="0" dirty="0">
                <a:solidFill>
                  <a:srgbClr val="1B1B1B"/>
                </a:solidFill>
                <a:effectLst/>
                <a:latin typeface="Univers" panose="020B0503020202020204" pitchFamily="34" charset="0"/>
              </a:rPr>
              <a:t>, D., Jenkins, T., </a:t>
            </a:r>
            <a:r>
              <a:rPr lang="en-US" sz="700" b="0" i="0" dirty="0" err="1">
                <a:solidFill>
                  <a:srgbClr val="1B1B1B"/>
                </a:solidFill>
                <a:effectLst/>
                <a:latin typeface="Univers" panose="020B0503020202020204" pitchFamily="34" charset="0"/>
              </a:rPr>
              <a:t>Xanthakos</a:t>
            </a:r>
            <a:r>
              <a:rPr lang="en-US" sz="700" b="0" i="0" dirty="0">
                <a:solidFill>
                  <a:srgbClr val="1B1B1B"/>
                </a:solidFill>
                <a:effectLst/>
                <a:latin typeface="Univers" panose="020B0503020202020204" pitchFamily="34" charset="0"/>
              </a:rPr>
              <a:t>, S.A., Kohli, R., Sisley, S., </a:t>
            </a:r>
            <a:r>
              <a:rPr lang="en-US" sz="700" b="0" i="0" dirty="0" err="1">
                <a:solidFill>
                  <a:srgbClr val="1B1B1B"/>
                </a:solidFill>
                <a:effectLst/>
                <a:latin typeface="Univers" panose="020B0503020202020204" pitchFamily="34" charset="0"/>
              </a:rPr>
              <a:t>Vasiliou</a:t>
            </a:r>
            <a:r>
              <a:rPr lang="en-US" sz="700" b="0" i="0" dirty="0">
                <a:solidFill>
                  <a:srgbClr val="1B1B1B"/>
                </a:solidFill>
                <a:effectLst/>
                <a:latin typeface="Univers" panose="020B0503020202020204" pitchFamily="34" charset="0"/>
              </a:rPr>
              <a:t>, V., La Merrill, M.A., Rosen, H., Conti, D.V., McConnell, R., and </a:t>
            </a:r>
            <a:r>
              <a:rPr lang="en-US" sz="700" b="0" i="0" dirty="0" err="1">
                <a:solidFill>
                  <a:srgbClr val="1B1B1B"/>
                </a:solidFill>
                <a:effectLst/>
                <a:latin typeface="Univers" panose="020B0503020202020204" pitchFamily="34" charset="0"/>
              </a:rPr>
              <a:t>Chatzi</a:t>
            </a:r>
            <a:r>
              <a:rPr lang="en-US" sz="700" b="0" i="0" dirty="0">
                <a:solidFill>
                  <a:srgbClr val="1B1B1B"/>
                </a:solidFill>
                <a:effectLst/>
                <a:latin typeface="Univers" panose="020B0503020202020204" pitchFamily="34" charset="0"/>
              </a:rPr>
              <a:t>, L., 2022, Exposure to per-and polyfluoroalkyl substances and markers of liver injury—A systematic review and meta-analysis: Environmental Health Perspectives, v. 130, no. 4, 27 p. [Also available at </a:t>
            </a:r>
            <a:r>
              <a:rPr lang="en-US" sz="700" b="0" i="0" u="sng" dirty="0">
                <a:solidFill>
                  <a:srgbClr val="005EA2"/>
                </a:solidFill>
                <a:effectLst/>
                <a:latin typeface="Univers" panose="020B0503020202020204" pitchFamily="34" charset="0"/>
                <a:hlinkClick r:id="rId5"/>
              </a:rPr>
              <a:t>https://doi.org/10.1289/EHP10092</a:t>
            </a:r>
            <a:r>
              <a:rPr lang="en-US" sz="700" b="0" i="0" dirty="0">
                <a:solidFill>
                  <a:srgbClr val="1B1B1B"/>
                </a:solidFill>
                <a:effectLst/>
                <a:latin typeface="Univers" panose="020B0503020202020204" pitchFamily="34" charset="0"/>
              </a:rPr>
              <a:t>.]</a:t>
            </a:r>
          </a:p>
          <a:p>
            <a:endParaRPr lang="en-US" sz="700" b="0" i="0" dirty="0">
              <a:solidFill>
                <a:srgbClr val="1B1B1B"/>
              </a:solidFill>
              <a:effectLst/>
              <a:latin typeface="Univers" panose="020B0503020202020204" pitchFamily="34" charset="0"/>
            </a:endParaRPr>
          </a:p>
          <a:p>
            <a:r>
              <a:rPr lang="en-US" sz="700" b="0" i="0" dirty="0">
                <a:solidFill>
                  <a:srgbClr val="1B1B1B"/>
                </a:solidFill>
                <a:effectLst/>
                <a:latin typeface="Univers" panose="020B0503020202020204" pitchFamily="34" charset="0"/>
              </a:rPr>
              <a:t>Conder, J.M., Hoke, R.A., de Wolf, W., Russell, M.H., and Buck, R.C., 2008, Are PFCAs </a:t>
            </a:r>
            <a:r>
              <a:rPr lang="en-US" sz="700" b="0" i="0" dirty="0" err="1">
                <a:solidFill>
                  <a:srgbClr val="1B1B1B"/>
                </a:solidFill>
                <a:effectLst/>
                <a:latin typeface="Univers" panose="020B0503020202020204" pitchFamily="34" charset="0"/>
              </a:rPr>
              <a:t>bioaccumulative</a:t>
            </a:r>
            <a:r>
              <a:rPr lang="en-US" sz="700" b="0" i="0" dirty="0">
                <a:solidFill>
                  <a:srgbClr val="1B1B1B"/>
                </a:solidFill>
                <a:effectLst/>
                <a:latin typeface="Univers" panose="020B0503020202020204" pitchFamily="34" charset="0"/>
              </a:rPr>
              <a:t>? A critical review and comparison with regulatory criteria and persistent lipophilic compounds: Environmental Science &amp; Technology, v. 42, no. 4, p. 995–1003, accessed March 30, 2022, at </a:t>
            </a:r>
            <a:r>
              <a:rPr lang="en-US" sz="700" b="0" i="0" u="sng" dirty="0">
                <a:solidFill>
                  <a:srgbClr val="005EA2"/>
                </a:solidFill>
                <a:effectLst/>
                <a:latin typeface="Univers" panose="020B0503020202020204" pitchFamily="34" charset="0"/>
                <a:hlinkClick r:id="rId6"/>
              </a:rPr>
              <a:t>https://doi.org/10.1021/es070895g</a:t>
            </a:r>
            <a:r>
              <a:rPr lang="en-US" sz="700" b="0" i="0" dirty="0">
                <a:solidFill>
                  <a:srgbClr val="1B1B1B"/>
                </a:solidFill>
                <a:effectLst/>
                <a:latin typeface="Univers" panose="020B0503020202020204" pitchFamily="34" charset="0"/>
              </a:rPr>
              <a:t>.</a:t>
            </a:r>
            <a:endParaRPr lang="en-US" sz="700" dirty="0">
              <a:latin typeface="Univers" panose="020B0503020202020204" pitchFamily="34" charset="0"/>
            </a:endParaRPr>
          </a:p>
          <a:p>
            <a:endParaRPr lang="en-US" sz="700" b="0" i="0" dirty="0">
              <a:solidFill>
                <a:srgbClr val="1B1B1B"/>
              </a:solidFill>
              <a:effectLst/>
              <a:latin typeface="Univers" panose="020B0503020202020204" pitchFamily="34" charset="0"/>
            </a:endParaRPr>
          </a:p>
          <a:p>
            <a:r>
              <a:rPr lang="en-US" sz="700" b="0" i="0" dirty="0" err="1">
                <a:solidFill>
                  <a:srgbClr val="1B1B1B"/>
                </a:solidFill>
                <a:effectLst/>
                <a:latin typeface="Univers" panose="020B0503020202020204" pitchFamily="34" charset="0"/>
              </a:rPr>
              <a:t>Dulka</a:t>
            </a:r>
            <a:r>
              <a:rPr lang="en-US" sz="700" b="0" i="0" dirty="0">
                <a:solidFill>
                  <a:srgbClr val="1B1B1B"/>
                </a:solidFill>
                <a:effectLst/>
                <a:latin typeface="Univers" panose="020B0503020202020204" pitchFamily="34" charset="0"/>
              </a:rPr>
              <a:t>, A., and Rousey, M., 2020, Quality assurance project plan—Per- and polyfluoroalkyl substances (PFAS) sampling in community water supplies: Illinois Environmental Protection Agency, Document Control No. 251, 49 p., available at</a:t>
            </a:r>
            <a:endParaRPr lang="en-US" sz="700" dirty="0">
              <a:solidFill>
                <a:srgbClr val="1B1B1B"/>
              </a:solidFill>
              <a:latin typeface="Univers" panose="020B0503020202020204" pitchFamily="34" charset="0"/>
            </a:endParaRPr>
          </a:p>
          <a:p>
            <a:r>
              <a:rPr lang="en-US" sz="700" dirty="0">
                <a:latin typeface="Univers" panose="020B0503020202020204" pitchFamily="34" charset="0"/>
                <a:hlinkClick r:id="rId7"/>
              </a:rPr>
              <a:t>https://epa.illinois.gov/topics/water-quality/pfas/pfas-statewide-investigation-network.html</a:t>
            </a:r>
            <a:endParaRPr lang="en-US" sz="700" b="0" i="0" u="none" strike="noStrike" baseline="0" dirty="0">
              <a:solidFill>
                <a:srgbClr val="211D1E"/>
              </a:solidFill>
              <a:latin typeface="Univers" panose="020B0503020202020204" pitchFamily="34" charset="0"/>
            </a:endParaRPr>
          </a:p>
          <a:p>
            <a:endParaRPr lang="en-US" sz="700" dirty="0">
              <a:solidFill>
                <a:srgbClr val="1B1B1B"/>
              </a:solidFill>
              <a:latin typeface="Univers" panose="020B0503020202020204" pitchFamily="34" charset="0"/>
            </a:endParaRPr>
          </a:p>
          <a:p>
            <a:r>
              <a:rPr lang="en-US" sz="700" b="0" i="0" dirty="0">
                <a:solidFill>
                  <a:srgbClr val="1B1B1B"/>
                </a:solidFill>
                <a:effectLst/>
                <a:latin typeface="Univers" panose="020B0503020202020204" pitchFamily="34" charset="0"/>
              </a:rPr>
              <a:t>Illinois Environmental Protection Agency, 2023, PFAS statewide investigation network: Community Water Supply Sampling: Illinois Environmental Protection Agency website, accessed Sept. 2023 at </a:t>
            </a:r>
            <a:r>
              <a:rPr lang="en-US" sz="800" dirty="0"/>
              <a:t> </a:t>
            </a:r>
            <a:r>
              <a:rPr lang="en-US" sz="800" dirty="0">
                <a:hlinkClick r:id="rId7"/>
              </a:rPr>
              <a:t>https://epa.illinois.gov/topics/water-quality/pfas/pfas-statewide-investigation-network.html</a:t>
            </a:r>
            <a:r>
              <a:rPr lang="en-US" sz="800" dirty="0"/>
              <a:t>  </a:t>
            </a:r>
            <a:endParaRPr lang="en-US" sz="700" b="0" i="0" dirty="0">
              <a:solidFill>
                <a:srgbClr val="1B1B1B"/>
              </a:solidFill>
              <a:effectLst/>
              <a:latin typeface="Univers" panose="020B0503020202020204" pitchFamily="34" charset="0"/>
            </a:endParaRPr>
          </a:p>
          <a:p>
            <a:r>
              <a:rPr lang="en-US" sz="700" b="0" i="0" dirty="0">
                <a:solidFill>
                  <a:srgbClr val="1B1B1B"/>
                </a:solidFill>
                <a:effectLst/>
                <a:latin typeface="Univers" panose="020B0503020202020204" pitchFamily="34" charset="0"/>
              </a:rPr>
              <a:t>National Toxicology Program, 2016, NTP monograph on immunotoxicity associated with exposure to perfluorooctanoic acid (PFOA) and </a:t>
            </a:r>
            <a:r>
              <a:rPr lang="en-US" sz="700" b="0" i="0" dirty="0" err="1">
                <a:solidFill>
                  <a:srgbClr val="1B1B1B"/>
                </a:solidFill>
                <a:effectLst/>
                <a:latin typeface="Univers" panose="020B0503020202020204" pitchFamily="34" charset="0"/>
              </a:rPr>
              <a:t>perfluorooctane</a:t>
            </a:r>
            <a:r>
              <a:rPr lang="en-US" sz="700" b="0" i="0" dirty="0">
                <a:solidFill>
                  <a:srgbClr val="1B1B1B"/>
                </a:solidFill>
                <a:effectLst/>
                <a:latin typeface="Univers" panose="020B0503020202020204" pitchFamily="34" charset="0"/>
              </a:rPr>
              <a:t> sulfonate (PFOS): U.S. Department of Health and Human Services, accessed August 10, 2022, at </a:t>
            </a:r>
            <a:r>
              <a:rPr lang="en-US" sz="700" b="0" i="0" u="sng" dirty="0">
                <a:solidFill>
                  <a:srgbClr val="005EA2"/>
                </a:solidFill>
                <a:effectLst/>
                <a:latin typeface="Univers" panose="020B0503020202020204" pitchFamily="34" charset="0"/>
                <a:hlinkClick r:id="rId8"/>
              </a:rPr>
              <a:t>https://ntp.niehs.nih.gov/ntp/ohat/pfoa_pfos/pfoa_pfosmonograph_508.pdf</a:t>
            </a:r>
            <a:r>
              <a:rPr lang="en-US" sz="700" b="0" i="0" dirty="0">
                <a:solidFill>
                  <a:srgbClr val="1B1B1B"/>
                </a:solidFill>
                <a:effectLst/>
                <a:latin typeface="Univers" panose="020B0503020202020204" pitchFamily="34" charset="0"/>
              </a:rPr>
              <a:t>.</a:t>
            </a:r>
            <a:endParaRPr lang="en-US" sz="700" dirty="0">
              <a:latin typeface="Univers" panose="020B0503020202020204" pitchFamily="34" charset="0"/>
            </a:endParaRPr>
          </a:p>
          <a:p>
            <a:endParaRPr lang="en-US" sz="700" dirty="0">
              <a:latin typeface="Univers" panose="020B0503020202020204" pitchFamily="34" charset="0"/>
            </a:endParaRPr>
          </a:p>
          <a:p>
            <a:r>
              <a:rPr lang="en-US" sz="700" b="0" i="0" dirty="0">
                <a:solidFill>
                  <a:srgbClr val="1B1B1B"/>
                </a:solidFill>
                <a:effectLst/>
                <a:latin typeface="Univers" panose="020B0503020202020204" pitchFamily="34" charset="0"/>
              </a:rPr>
              <a:t>Sohn, Y.S., Moon, S., and Park, Y.J., 2020, Effect of multiple exposure to perfluorinated chemicals on thyroid function among adults in the US—The national health and nutrition examination survey 2007–2008 and 2011–2012: International Journal of </a:t>
            </a:r>
            <a:r>
              <a:rPr lang="en-US" sz="700" b="0" i="0" dirty="0" err="1">
                <a:solidFill>
                  <a:srgbClr val="1B1B1B"/>
                </a:solidFill>
                <a:effectLst/>
                <a:latin typeface="Univers" panose="020B0503020202020204" pitchFamily="34" charset="0"/>
              </a:rPr>
              <a:t>Thyroidology</a:t>
            </a:r>
            <a:r>
              <a:rPr lang="en-US" sz="700" b="0" i="0" dirty="0">
                <a:solidFill>
                  <a:srgbClr val="1B1B1B"/>
                </a:solidFill>
                <a:effectLst/>
                <a:latin typeface="Univers" panose="020B0503020202020204" pitchFamily="34" charset="0"/>
              </a:rPr>
              <a:t>, v. 13, no. 1, p. 19–29, accessed September 1, 2022, at </a:t>
            </a:r>
            <a:r>
              <a:rPr lang="en-US" sz="700" b="0" i="0" u="sng" dirty="0">
                <a:solidFill>
                  <a:srgbClr val="005EA2"/>
                </a:solidFill>
                <a:effectLst/>
                <a:latin typeface="Univers" panose="020B0503020202020204" pitchFamily="34" charset="0"/>
                <a:hlinkClick r:id="rId9"/>
              </a:rPr>
              <a:t>https://doi.org/10.11106/ijt.2020.13.1.19</a:t>
            </a:r>
            <a:r>
              <a:rPr lang="en-US" sz="700" b="0" i="0" dirty="0">
                <a:solidFill>
                  <a:srgbClr val="1B1B1B"/>
                </a:solidFill>
                <a:effectLst/>
                <a:latin typeface="Univers" panose="020B0503020202020204" pitchFamily="34" charset="0"/>
              </a:rPr>
              <a:t>.</a:t>
            </a:r>
            <a:endParaRPr lang="en-US" sz="700" dirty="0">
              <a:latin typeface="Univers" panose="020B0503020202020204" pitchFamily="34" charset="0"/>
            </a:endParaRPr>
          </a:p>
          <a:p>
            <a:endParaRPr lang="en-US" sz="700" b="0" i="0" dirty="0">
              <a:solidFill>
                <a:srgbClr val="1B1B1B"/>
              </a:solidFill>
              <a:effectLst/>
              <a:latin typeface="Univers" panose="020B0503020202020204" pitchFamily="34" charset="0"/>
            </a:endParaRPr>
          </a:p>
          <a:p>
            <a:r>
              <a:rPr lang="en-US" sz="700" b="0" i="0" dirty="0">
                <a:solidFill>
                  <a:srgbClr val="1B1B1B"/>
                </a:solidFill>
                <a:effectLst/>
                <a:latin typeface="Univers" panose="020B0503020202020204" pitchFamily="34" charset="0"/>
              </a:rPr>
              <a:t>Peterson, A.K., Eckel, S.P., </a:t>
            </a:r>
            <a:r>
              <a:rPr lang="en-US" sz="700" b="0" i="0" dirty="0" err="1">
                <a:solidFill>
                  <a:srgbClr val="1B1B1B"/>
                </a:solidFill>
                <a:effectLst/>
                <a:latin typeface="Univers" panose="020B0503020202020204" pitchFamily="34" charset="0"/>
              </a:rPr>
              <a:t>Habre</a:t>
            </a:r>
            <a:r>
              <a:rPr lang="en-US" sz="700" b="0" i="0" dirty="0">
                <a:solidFill>
                  <a:srgbClr val="1B1B1B"/>
                </a:solidFill>
                <a:effectLst/>
                <a:latin typeface="Univers" panose="020B0503020202020204" pitchFamily="34" charset="0"/>
              </a:rPr>
              <a:t>, R., Yang, T., Faham, D., Farzan, S.F., Grubbs, B.H., Kannan, K., Robinson, M., Lerner, D., Al-</a:t>
            </a:r>
            <a:r>
              <a:rPr lang="en-US" sz="700" b="0" i="0" dirty="0" err="1">
                <a:solidFill>
                  <a:srgbClr val="1B1B1B"/>
                </a:solidFill>
                <a:effectLst/>
                <a:latin typeface="Univers" panose="020B0503020202020204" pitchFamily="34" charset="0"/>
              </a:rPr>
              <a:t>Marayati</a:t>
            </a:r>
            <a:r>
              <a:rPr lang="en-US" sz="700" b="0" i="0" dirty="0">
                <a:solidFill>
                  <a:srgbClr val="1B1B1B"/>
                </a:solidFill>
                <a:effectLst/>
                <a:latin typeface="Univers" panose="020B0503020202020204" pitchFamily="34" charset="0"/>
              </a:rPr>
              <a:t>, L.A., Walker, D.K., Grant, E.G., </a:t>
            </a:r>
            <a:r>
              <a:rPr lang="en-US" sz="700" b="0" i="0" dirty="0" err="1">
                <a:solidFill>
                  <a:srgbClr val="1B1B1B"/>
                </a:solidFill>
                <a:effectLst/>
                <a:latin typeface="Univers" panose="020B0503020202020204" pitchFamily="34" charset="0"/>
              </a:rPr>
              <a:t>Bastain</a:t>
            </a:r>
            <a:r>
              <a:rPr lang="en-US" sz="700" b="0" i="0" dirty="0">
                <a:solidFill>
                  <a:srgbClr val="1B1B1B"/>
                </a:solidFill>
                <a:effectLst/>
                <a:latin typeface="Univers" panose="020B0503020202020204" pitchFamily="34" charset="0"/>
              </a:rPr>
              <a:t>, T.M., and Breton, C.V., 2022, Prenatal perfluorooctanoic acid (PFOA) exposure is associated with lower infant birthweight within the MADRES pregnancy cohort: Frontiers in Epidemiology, v. 2, accessed September 1, 2022, at </a:t>
            </a:r>
            <a:r>
              <a:rPr lang="en-US" sz="700" b="0" i="0" u="sng" dirty="0">
                <a:solidFill>
                  <a:srgbClr val="005EA2"/>
                </a:solidFill>
                <a:effectLst/>
                <a:latin typeface="Univers" panose="020B0503020202020204" pitchFamily="34" charset="0"/>
                <a:hlinkClick r:id="rId10"/>
              </a:rPr>
              <a:t>https://doi.org/10.3389/fepid.2022.934715</a:t>
            </a:r>
            <a:r>
              <a:rPr lang="en-US" sz="700" b="0" i="0" dirty="0">
                <a:solidFill>
                  <a:srgbClr val="1B1B1B"/>
                </a:solidFill>
                <a:effectLst/>
                <a:latin typeface="Univers" panose="020B0503020202020204" pitchFamily="34" charset="0"/>
              </a:rPr>
              <a:t>.</a:t>
            </a:r>
          </a:p>
          <a:p>
            <a:endParaRPr lang="en-US" sz="700" dirty="0">
              <a:solidFill>
                <a:srgbClr val="1B1B1B"/>
              </a:solidFill>
              <a:latin typeface="Univers" panose="020B0503020202020204" pitchFamily="34" charset="0"/>
            </a:endParaRPr>
          </a:p>
          <a:p>
            <a:r>
              <a:rPr lang="en-US" sz="700" b="0" i="0" dirty="0">
                <a:solidFill>
                  <a:srgbClr val="1B1B1B"/>
                </a:solidFill>
                <a:effectLst/>
                <a:latin typeface="Univers" panose="020B0503020202020204" pitchFamily="34" charset="0"/>
              </a:rPr>
              <a:t>Post, G.B., Cohn, P.D., and Cooper, K.R., 2012, Perfluorooctanoic acid (PFOA), an emerging drinking water contaminant—A critical review of recent literature: Environmental Research, v. 116, p. 93–117. [Also available at </a:t>
            </a:r>
            <a:r>
              <a:rPr lang="en-US" sz="700" b="0" i="0" u="sng" dirty="0">
                <a:solidFill>
                  <a:srgbClr val="005EA2"/>
                </a:solidFill>
                <a:effectLst/>
                <a:latin typeface="Univers" panose="020B0503020202020204" pitchFamily="34" charset="0"/>
                <a:hlinkClick r:id="rId11"/>
              </a:rPr>
              <a:t>https://doi.org/10.1016/j.envres.2012.03.007</a:t>
            </a:r>
            <a:r>
              <a:rPr lang="en-US" sz="700" b="0" i="0" dirty="0">
                <a:solidFill>
                  <a:srgbClr val="1B1B1B"/>
                </a:solidFill>
                <a:effectLst/>
                <a:latin typeface="Univers" panose="020B0503020202020204" pitchFamily="34" charset="0"/>
              </a:rPr>
              <a:t>.]</a:t>
            </a:r>
            <a:endParaRPr lang="en-US" sz="700" dirty="0">
              <a:latin typeface="Univers" panose="020B0503020202020204" pitchFamily="34" charset="0"/>
            </a:endParaRPr>
          </a:p>
          <a:p>
            <a:pPr lvl="0"/>
            <a:endParaRPr lang="en-US" sz="700" dirty="0">
              <a:latin typeface="Univers" panose="020B0503020202020204" pitchFamily="34" charset="0"/>
            </a:endParaRPr>
          </a:p>
          <a:p>
            <a:pPr lvl="0"/>
            <a:r>
              <a:rPr lang="en-US" sz="700" dirty="0">
                <a:latin typeface="Univers" panose="020B0503020202020204" pitchFamily="34" charset="0"/>
              </a:rPr>
              <a:t>Schulte, L., 2022, Microbes deployed to eat toxic ‘forever chemicals’ at Madison [Wisconsin] airport show promising results: Milwaukee Journal Sentinel, accessed October 5, 2022, at https ://www.jso nline.com/ story/ news/ local/ </a:t>
            </a:r>
            <a:r>
              <a:rPr lang="en-US" sz="700" dirty="0" err="1">
                <a:latin typeface="Univers" panose="020B0503020202020204" pitchFamily="34" charset="0"/>
              </a:rPr>
              <a:t>wisconsin</a:t>
            </a:r>
            <a:r>
              <a:rPr lang="en-US" sz="700" dirty="0">
                <a:latin typeface="Univers" panose="020B0503020202020204" pitchFamily="34" charset="0"/>
              </a:rPr>
              <a:t>/ 2022/ 10/ 04/ microbes- so- far- successful- eating- up- toxic- pfas- </a:t>
            </a:r>
            <a:r>
              <a:rPr lang="en-US" sz="700" dirty="0" err="1">
                <a:latin typeface="Univers" panose="020B0503020202020204" pitchFamily="34" charset="0"/>
              </a:rPr>
              <a:t>dane</a:t>
            </a:r>
            <a:r>
              <a:rPr lang="en-US" sz="700" dirty="0">
                <a:latin typeface="Univers" panose="020B0503020202020204" pitchFamily="34" charset="0"/>
              </a:rPr>
              <a:t>- co- airport/ 8167875001/ .</a:t>
            </a:r>
          </a:p>
          <a:p>
            <a:pPr lvl="0"/>
            <a:endParaRPr lang="en-US" sz="700" b="0" i="0" dirty="0">
              <a:solidFill>
                <a:srgbClr val="1B1B1B"/>
              </a:solidFill>
              <a:effectLst/>
              <a:latin typeface="Univers" panose="020B0503020202020204" pitchFamily="34" charset="0"/>
            </a:endParaRPr>
          </a:p>
          <a:p>
            <a:pPr lvl="0"/>
            <a:r>
              <a:rPr lang="en-US" sz="700" b="0" i="0" dirty="0">
                <a:solidFill>
                  <a:srgbClr val="1B1B1B"/>
                </a:solidFill>
                <a:effectLst/>
                <a:latin typeface="Univers" panose="020B0503020202020204" pitchFamily="34" charset="0"/>
              </a:rPr>
              <a:t>Rickard, B.P., Rizvi, I., and Fenton, S.E., 2022, Per- and poly-fluoroalkyl substances (PFAS) and female reproductive outcomes—PFAS elimination, endocrine-mediated effects, and disease: Toxicology, v. 465, 153031, accessed September 1, 2022, at </a:t>
            </a:r>
            <a:r>
              <a:rPr lang="en-US" sz="700" b="0" i="0" u="sng" dirty="0">
                <a:solidFill>
                  <a:srgbClr val="005EA2"/>
                </a:solidFill>
                <a:effectLst/>
                <a:latin typeface="Univers" panose="020B0503020202020204" pitchFamily="34" charset="0"/>
                <a:hlinkClick r:id="rId12"/>
              </a:rPr>
              <a:t>https://doi.org/10.1016/j.tox.2021.153031</a:t>
            </a:r>
            <a:r>
              <a:rPr lang="en-US" sz="700" b="0" i="0" dirty="0">
                <a:solidFill>
                  <a:srgbClr val="1B1B1B"/>
                </a:solidFill>
                <a:effectLst/>
                <a:latin typeface="Univers" panose="020B0503020202020204" pitchFamily="34" charset="0"/>
              </a:rPr>
              <a:t>.</a:t>
            </a:r>
            <a:endParaRPr lang="en-US" sz="700" dirty="0">
              <a:latin typeface="Univers" panose="020B0503020202020204" pitchFamily="34" charset="0"/>
            </a:endParaRPr>
          </a:p>
          <a:p>
            <a:pPr lvl="0"/>
            <a:endParaRPr lang="en-US" sz="700" dirty="0">
              <a:latin typeface="Univers" panose="020B0503020202020204" pitchFamily="34" charset="0"/>
            </a:endParaRPr>
          </a:p>
          <a:p>
            <a:pPr lvl="0"/>
            <a:r>
              <a:rPr lang="en-US" sz="700" dirty="0">
                <a:latin typeface="Univers" panose="020B0503020202020204" pitchFamily="34" charset="0"/>
              </a:rPr>
              <a:t>Trang, B., Li, Y., Xue, X.-S., </a:t>
            </a:r>
            <a:r>
              <a:rPr lang="en-US" sz="700" dirty="0" err="1">
                <a:latin typeface="Univers" panose="020B0503020202020204" pitchFamily="34" charset="0"/>
              </a:rPr>
              <a:t>Ateia</a:t>
            </a:r>
            <a:r>
              <a:rPr lang="en-US" sz="700" dirty="0">
                <a:latin typeface="Univers" panose="020B0503020202020204" pitchFamily="34" charset="0"/>
              </a:rPr>
              <a:t>, M., </a:t>
            </a:r>
            <a:r>
              <a:rPr lang="en-US" sz="700" dirty="0" err="1">
                <a:latin typeface="Univers" panose="020B0503020202020204" pitchFamily="34" charset="0"/>
              </a:rPr>
              <a:t>Houk</a:t>
            </a:r>
            <a:r>
              <a:rPr lang="en-US" sz="700" dirty="0">
                <a:latin typeface="Univers" panose="020B0503020202020204" pitchFamily="34" charset="0"/>
              </a:rPr>
              <a:t>, K.N., and </a:t>
            </a:r>
            <a:r>
              <a:rPr lang="en-US" sz="700" dirty="0" err="1">
                <a:latin typeface="Univers" panose="020B0503020202020204" pitchFamily="34" charset="0"/>
              </a:rPr>
              <a:t>Dichtel</a:t>
            </a:r>
            <a:r>
              <a:rPr lang="en-US" sz="700" dirty="0">
                <a:latin typeface="Univers" panose="020B0503020202020204" pitchFamily="34" charset="0"/>
              </a:rPr>
              <a:t>, W.R., 2022, Low-temperature mineralization of </a:t>
            </a:r>
            <a:r>
              <a:rPr lang="en-US" sz="700" dirty="0" err="1">
                <a:latin typeface="Univers" panose="020B0503020202020204" pitchFamily="34" charset="0"/>
              </a:rPr>
              <a:t>perfluorocarboxylic</a:t>
            </a:r>
            <a:r>
              <a:rPr lang="en-US" sz="700" dirty="0">
                <a:latin typeface="Univers" panose="020B0503020202020204" pitchFamily="34" charset="0"/>
              </a:rPr>
              <a:t> acids: Science, v. 377, no. 6608, p. 839–845, accessed October 5, 2022, at https://doi.org/ 10.1126/ science.abm8868.</a:t>
            </a:r>
          </a:p>
          <a:p>
            <a:endParaRPr lang="en-US" sz="700" b="0" i="0" dirty="0">
              <a:solidFill>
                <a:srgbClr val="1B1B1B"/>
              </a:solidFill>
              <a:effectLst/>
              <a:latin typeface="Univers" panose="020B0503020202020204" pitchFamily="34" charset="0"/>
            </a:endParaRPr>
          </a:p>
          <a:p>
            <a:endParaRPr lang="en-US" sz="700" dirty="0">
              <a:latin typeface="Univers" panose="020B0503020202020204" pitchFamily="34" charset="0"/>
            </a:endParaRPr>
          </a:p>
          <a:p>
            <a:endParaRPr lang="en-US" sz="700" dirty="0">
              <a:latin typeface="Univers" panose="020B0503020202020204" pitchFamily="34" charset="0"/>
            </a:endParaRPr>
          </a:p>
        </p:txBody>
      </p:sp>
      <p:sp>
        <p:nvSpPr>
          <p:cNvPr id="3" name="TextBox 2">
            <a:extLst>
              <a:ext uri="{FF2B5EF4-FFF2-40B4-BE49-F238E27FC236}">
                <a16:creationId xmlns:a16="http://schemas.microsoft.com/office/drawing/2014/main" id="{1A2839FA-F44F-1FFA-9B2C-F8BB769FFBDA}"/>
              </a:ext>
            </a:extLst>
          </p:cNvPr>
          <p:cNvSpPr txBox="1"/>
          <p:nvPr/>
        </p:nvSpPr>
        <p:spPr>
          <a:xfrm>
            <a:off x="8596050" y="4719366"/>
            <a:ext cx="694944" cy="369332"/>
          </a:xfrm>
          <a:prstGeom prst="rect">
            <a:avLst/>
          </a:prstGeom>
          <a:noFill/>
        </p:spPr>
        <p:txBody>
          <a:bodyPr wrap="square" rtlCol="0">
            <a:spAutoFit/>
          </a:bodyPr>
          <a:lstStyle/>
          <a:p>
            <a:r>
              <a:rPr lang="en-US" dirty="0"/>
              <a:t>29</a:t>
            </a:r>
          </a:p>
        </p:txBody>
      </p:sp>
    </p:spTree>
    <p:extLst>
      <p:ext uri="{BB962C8B-B14F-4D97-AF65-F5344CB8AC3E}">
        <p14:creationId xmlns:p14="http://schemas.microsoft.com/office/powerpoint/2010/main" val="264653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E06AEB-B2AF-9774-11EB-5FFC64867E93}"/>
              </a:ext>
            </a:extLst>
          </p:cNvPr>
          <p:cNvSpPr txBox="1"/>
          <p:nvPr/>
        </p:nvSpPr>
        <p:spPr>
          <a:xfrm>
            <a:off x="505278" y="423511"/>
            <a:ext cx="4059125" cy="461665"/>
          </a:xfrm>
          <a:prstGeom prst="rect">
            <a:avLst/>
          </a:prstGeom>
          <a:noFill/>
        </p:spPr>
        <p:txBody>
          <a:bodyPr wrap="none" rtlCol="0">
            <a:spAutoFit/>
          </a:bodyPr>
          <a:lstStyle/>
          <a:p>
            <a:r>
              <a:rPr lang="en-US" sz="2400" b="1" dirty="0">
                <a:latin typeface="Univers" panose="020B0503020202020204" pitchFamily="34" charset="0"/>
              </a:rPr>
              <a:t>Illinois EPA Study Purpose</a:t>
            </a:r>
          </a:p>
        </p:txBody>
      </p:sp>
      <p:sp>
        <p:nvSpPr>
          <p:cNvPr id="3" name="TextBox 2">
            <a:extLst>
              <a:ext uri="{FF2B5EF4-FFF2-40B4-BE49-F238E27FC236}">
                <a16:creationId xmlns:a16="http://schemas.microsoft.com/office/drawing/2014/main" id="{08B1C9B1-DBE8-8282-4420-BA715A376CC1}"/>
              </a:ext>
            </a:extLst>
          </p:cNvPr>
          <p:cNvSpPr txBox="1"/>
          <p:nvPr/>
        </p:nvSpPr>
        <p:spPr>
          <a:xfrm>
            <a:off x="1273628" y="989752"/>
            <a:ext cx="7032172" cy="1200329"/>
          </a:xfrm>
          <a:prstGeom prst="rect">
            <a:avLst/>
          </a:prstGeom>
          <a:noFill/>
        </p:spPr>
        <p:txBody>
          <a:bodyPr wrap="square" rtlCol="0">
            <a:spAutoFit/>
          </a:bodyPr>
          <a:lstStyle/>
          <a:p>
            <a:r>
              <a:rPr lang="en-US" b="0" i="0" dirty="0">
                <a:solidFill>
                  <a:srgbClr val="000E14"/>
                </a:solidFill>
                <a:effectLst/>
                <a:latin typeface="Univers" panose="020B0503020202020204" pitchFamily="34" charset="0"/>
              </a:rPr>
              <a:t>The Illinois EPA undertook the investigation because it is planning to establish drinking water standards (Maximum Contaminant Levels or MCLs) for some PFAS and had little data on PFAS in public drinking water supplies in Illinois.</a:t>
            </a:r>
            <a:endParaRPr lang="en-US" dirty="0">
              <a:latin typeface="Univers" panose="020B0503020202020204" pitchFamily="34" charset="0"/>
            </a:endParaRPr>
          </a:p>
        </p:txBody>
      </p:sp>
      <p:sp>
        <p:nvSpPr>
          <p:cNvPr id="4" name="TextBox 3">
            <a:extLst>
              <a:ext uri="{FF2B5EF4-FFF2-40B4-BE49-F238E27FC236}">
                <a16:creationId xmlns:a16="http://schemas.microsoft.com/office/drawing/2014/main" id="{A581FF59-EA31-A63F-5FAB-00D971743471}"/>
              </a:ext>
            </a:extLst>
          </p:cNvPr>
          <p:cNvSpPr txBox="1"/>
          <p:nvPr/>
        </p:nvSpPr>
        <p:spPr>
          <a:xfrm>
            <a:off x="505278" y="2685143"/>
            <a:ext cx="5460093" cy="461665"/>
          </a:xfrm>
          <a:prstGeom prst="rect">
            <a:avLst/>
          </a:prstGeom>
          <a:noFill/>
        </p:spPr>
        <p:txBody>
          <a:bodyPr wrap="square" rtlCol="0">
            <a:spAutoFit/>
          </a:bodyPr>
          <a:lstStyle/>
          <a:p>
            <a:r>
              <a:rPr lang="en-US" sz="2400" b="1" dirty="0">
                <a:latin typeface="Univers" panose="020B0503020202020204" pitchFamily="34" charset="0"/>
              </a:rPr>
              <a:t>USGS Study Purpose</a:t>
            </a:r>
          </a:p>
        </p:txBody>
      </p:sp>
      <p:sp>
        <p:nvSpPr>
          <p:cNvPr id="5" name="TextBox 4">
            <a:extLst>
              <a:ext uri="{FF2B5EF4-FFF2-40B4-BE49-F238E27FC236}">
                <a16:creationId xmlns:a16="http://schemas.microsoft.com/office/drawing/2014/main" id="{9DD08C44-3C81-E9A1-C4DD-CFD614D6D0CF}"/>
              </a:ext>
            </a:extLst>
          </p:cNvPr>
          <p:cNvSpPr txBox="1"/>
          <p:nvPr/>
        </p:nvSpPr>
        <p:spPr>
          <a:xfrm>
            <a:off x="1335314" y="3146807"/>
            <a:ext cx="7032172" cy="1477328"/>
          </a:xfrm>
          <a:prstGeom prst="rect">
            <a:avLst/>
          </a:prstGeom>
          <a:noFill/>
        </p:spPr>
        <p:txBody>
          <a:bodyPr wrap="square" rtlCol="0">
            <a:spAutoFit/>
          </a:bodyPr>
          <a:lstStyle/>
          <a:p>
            <a:r>
              <a:rPr lang="en-US" b="0" i="0" dirty="0">
                <a:solidFill>
                  <a:srgbClr val="000E14"/>
                </a:solidFill>
                <a:effectLst/>
                <a:latin typeface="Univers" panose="020B0503020202020204" pitchFamily="34" charset="0"/>
              </a:rPr>
              <a:t>To provide </a:t>
            </a:r>
            <a:r>
              <a:rPr lang="en-US" dirty="0">
                <a:solidFill>
                  <a:srgbClr val="000E14"/>
                </a:solidFill>
                <a:latin typeface="Univers" panose="020B0503020202020204" pitchFamily="34" charset="0"/>
              </a:rPr>
              <a:t>third-party statistical </a:t>
            </a:r>
            <a:r>
              <a:rPr lang="en-US" b="0" i="0" dirty="0">
                <a:solidFill>
                  <a:srgbClr val="000E14"/>
                </a:solidFill>
                <a:effectLst/>
                <a:latin typeface="Univers" panose="020B0503020202020204" pitchFamily="34" charset="0"/>
              </a:rPr>
              <a:t>analysis and summary </a:t>
            </a:r>
            <a:r>
              <a:rPr lang="en-US" dirty="0">
                <a:solidFill>
                  <a:srgbClr val="000E14"/>
                </a:solidFill>
                <a:latin typeface="Univers" panose="020B0503020202020204" pitchFamily="34" charset="0"/>
              </a:rPr>
              <a:t>of PFAS from samples collected by Illinois EPA</a:t>
            </a:r>
            <a:r>
              <a:rPr lang="en-US" b="0" i="0" dirty="0">
                <a:solidFill>
                  <a:srgbClr val="000E14"/>
                </a:solidFill>
                <a:effectLst/>
                <a:latin typeface="Univers" panose="020B0503020202020204" pitchFamily="34" charset="0"/>
              </a:rPr>
              <a:t>.</a:t>
            </a:r>
          </a:p>
          <a:p>
            <a:pPr marL="285750" indent="-285750">
              <a:buFont typeface="Arial" panose="020B0604020202020204" pitchFamily="34" charset="0"/>
              <a:buChar char="•"/>
            </a:pPr>
            <a:r>
              <a:rPr lang="en-US" dirty="0">
                <a:solidFill>
                  <a:srgbClr val="000E14"/>
                </a:solidFill>
                <a:latin typeface="Univers" panose="020B0503020202020204" pitchFamily="34" charset="0"/>
              </a:rPr>
              <a:t>occurrence</a:t>
            </a:r>
          </a:p>
          <a:p>
            <a:pPr marL="285750" indent="-285750">
              <a:buFont typeface="Arial" panose="020B0604020202020204" pitchFamily="34" charset="0"/>
              <a:buChar char="•"/>
            </a:pPr>
            <a:r>
              <a:rPr lang="en-US" dirty="0">
                <a:solidFill>
                  <a:srgbClr val="000E14"/>
                </a:solidFill>
                <a:latin typeface="Univers" panose="020B0503020202020204" pitchFamily="34" charset="0"/>
              </a:rPr>
              <a:t>frequency</a:t>
            </a:r>
          </a:p>
          <a:p>
            <a:pPr marL="285750" indent="-285750">
              <a:buFont typeface="Arial" panose="020B0604020202020204" pitchFamily="34" charset="0"/>
              <a:buChar char="•"/>
            </a:pPr>
            <a:r>
              <a:rPr lang="en-US" dirty="0">
                <a:solidFill>
                  <a:srgbClr val="000E14"/>
                </a:solidFill>
                <a:latin typeface="Univers" panose="020B0503020202020204" pitchFamily="34" charset="0"/>
              </a:rPr>
              <a:t>distribution</a:t>
            </a:r>
            <a:endParaRPr lang="en-US" dirty="0">
              <a:latin typeface="Univers" panose="020B0503020202020204" pitchFamily="34" charset="0"/>
            </a:endParaRPr>
          </a:p>
        </p:txBody>
      </p:sp>
      <p:sp>
        <p:nvSpPr>
          <p:cNvPr id="6" name="TextBox 5">
            <a:extLst>
              <a:ext uri="{FF2B5EF4-FFF2-40B4-BE49-F238E27FC236}">
                <a16:creationId xmlns:a16="http://schemas.microsoft.com/office/drawing/2014/main" id="{6922B3A3-8413-7678-B648-B0B9F37CFA3A}"/>
              </a:ext>
            </a:extLst>
          </p:cNvPr>
          <p:cNvSpPr txBox="1"/>
          <p:nvPr/>
        </p:nvSpPr>
        <p:spPr>
          <a:xfrm>
            <a:off x="8248578" y="4594018"/>
            <a:ext cx="694944"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815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C6E8A-3D45-4AD4-B65A-9960AC709F28}"/>
              </a:ext>
            </a:extLst>
          </p:cNvPr>
          <p:cNvSpPr>
            <a:spLocks noGrp="1"/>
          </p:cNvSpPr>
          <p:nvPr>
            <p:ph type="title" idx="4294967295"/>
          </p:nvPr>
        </p:nvSpPr>
        <p:spPr>
          <a:xfrm>
            <a:off x="42588" y="9843"/>
            <a:ext cx="4275015" cy="871537"/>
          </a:xfrm>
        </p:spPr>
        <p:txBody>
          <a:bodyPr>
            <a:noAutofit/>
          </a:bodyPr>
          <a:lstStyle/>
          <a:p>
            <a:pPr algn="l" defTabSz="685800"/>
            <a:r>
              <a:rPr lang="en-US" sz="2400" b="1" dirty="0">
                <a:ln w="13462">
                  <a:solidFill>
                    <a:schemeClr val="bg1"/>
                  </a:solidFill>
                  <a:prstDash val="solid"/>
                </a:ln>
                <a:solidFill>
                  <a:schemeClr val="tx1">
                    <a:lumMod val="85000"/>
                    <a:lumOff val="15000"/>
                  </a:schemeClr>
                </a:solidFill>
                <a:latin typeface="Univers" panose="020B0503020202020204" pitchFamily="34" charset="0"/>
                <a:ea typeface="+mn-ea"/>
                <a:cs typeface="+mn-cs"/>
              </a:rPr>
              <a:t>Per- and polyfluoroalkyl substances (PFAS)</a:t>
            </a:r>
          </a:p>
        </p:txBody>
      </p:sp>
      <p:sp>
        <p:nvSpPr>
          <p:cNvPr id="7" name="Text Placeholder 6">
            <a:extLst>
              <a:ext uri="{FF2B5EF4-FFF2-40B4-BE49-F238E27FC236}">
                <a16:creationId xmlns:a16="http://schemas.microsoft.com/office/drawing/2014/main" id="{791BE09C-DFC9-4CCC-AAB9-A79D1C39C9AF}"/>
              </a:ext>
            </a:extLst>
          </p:cNvPr>
          <p:cNvSpPr>
            <a:spLocks noGrp="1"/>
          </p:cNvSpPr>
          <p:nvPr>
            <p:ph type="body" sz="half" idx="4294967295"/>
          </p:nvPr>
        </p:nvSpPr>
        <p:spPr>
          <a:xfrm>
            <a:off x="0" y="1079500"/>
            <a:ext cx="3771900" cy="3549650"/>
          </a:xfrm>
        </p:spPr>
        <p:txBody>
          <a:bodyPr>
            <a:normAutofit/>
          </a:bodyPr>
          <a:lstStyle/>
          <a:p>
            <a:r>
              <a:rPr lang="en-US" sz="1600" dirty="0">
                <a:latin typeface="Univers" panose="020B0503020202020204" pitchFamily="34" charset="0"/>
              </a:rPr>
              <a:t>PFAS is a broad name for man-made industrial chemicals used in</a:t>
            </a:r>
          </a:p>
          <a:p>
            <a:pPr lvl="1"/>
            <a:r>
              <a:rPr lang="en-US" sz="1600" dirty="0">
                <a:latin typeface="Univers" panose="020B0503020202020204" pitchFamily="34" charset="0"/>
              </a:rPr>
              <a:t>nonstick cookware, firefighting foams, food wrappers, stain and water-resistant fabrics, household cleaners</a:t>
            </a:r>
          </a:p>
          <a:p>
            <a:r>
              <a:rPr lang="en-US" sz="1600" dirty="0">
                <a:latin typeface="Univers" panose="020B0503020202020204" pitchFamily="34" charset="0"/>
              </a:rPr>
              <a:t>These chemicals are</a:t>
            </a:r>
          </a:p>
          <a:p>
            <a:pPr lvl="1"/>
            <a:r>
              <a:rPr lang="en-US" sz="1600" dirty="0">
                <a:latin typeface="Univers" panose="020B0503020202020204" pitchFamily="34" charset="0"/>
              </a:rPr>
              <a:t>Oil and water repellent</a:t>
            </a:r>
          </a:p>
          <a:p>
            <a:pPr lvl="1"/>
            <a:r>
              <a:rPr lang="en-US" sz="1600" dirty="0">
                <a:latin typeface="Univers" panose="020B0503020202020204" pitchFamily="34" charset="0"/>
              </a:rPr>
              <a:t>Extremely persistent</a:t>
            </a:r>
          </a:p>
          <a:p>
            <a:pPr lvl="1"/>
            <a:r>
              <a:rPr lang="en-US" sz="1600" dirty="0">
                <a:latin typeface="Univers" panose="020B0503020202020204" pitchFamily="34" charset="0"/>
              </a:rPr>
              <a:t>Able to bioaccumulate and </a:t>
            </a:r>
            <a:r>
              <a:rPr lang="en-US" sz="1600" dirty="0" err="1">
                <a:latin typeface="Univers" panose="020B0503020202020204" pitchFamily="34" charset="0"/>
              </a:rPr>
              <a:t>biomagnify</a:t>
            </a:r>
            <a:endParaRPr lang="en-US" sz="1600" dirty="0">
              <a:latin typeface="Univers" panose="020B0503020202020204" pitchFamily="34" charset="0"/>
            </a:endParaRPr>
          </a:p>
          <a:p>
            <a:endParaRPr lang="en-US" dirty="0">
              <a:latin typeface="Univers" panose="020B0503020202020204" pitchFamily="34" charset="0"/>
            </a:endParaRPr>
          </a:p>
        </p:txBody>
      </p:sp>
      <p:pic>
        <p:nvPicPr>
          <p:cNvPr id="8" name="Content Placeholder 7">
            <a:extLst>
              <a:ext uri="{FF2B5EF4-FFF2-40B4-BE49-F238E27FC236}">
                <a16:creationId xmlns:a16="http://schemas.microsoft.com/office/drawing/2014/main" id="{E08BF0F6-7148-42F1-8C56-82D1B529EA70}"/>
              </a:ext>
            </a:extLst>
          </p:cNvPr>
          <p:cNvPicPr>
            <a:picLocks noGrp="1" noChangeAspect="1"/>
          </p:cNvPicPr>
          <p:nvPr>
            <p:ph idx="4294967295"/>
          </p:nvPr>
        </p:nvPicPr>
        <p:blipFill>
          <a:blip r:embed="rId3"/>
          <a:stretch>
            <a:fillRect/>
          </a:stretch>
        </p:blipFill>
        <p:spPr>
          <a:xfrm>
            <a:off x="6435725" y="158750"/>
            <a:ext cx="2708275" cy="2706688"/>
          </a:xfrm>
          <a:prstGeom prst="rect">
            <a:avLst/>
          </a:prstGeom>
        </p:spPr>
      </p:pic>
      <p:pic>
        <p:nvPicPr>
          <p:cNvPr id="5" name="Picture 4">
            <a:extLst>
              <a:ext uri="{FF2B5EF4-FFF2-40B4-BE49-F238E27FC236}">
                <a16:creationId xmlns:a16="http://schemas.microsoft.com/office/drawing/2014/main" id="{05195F25-61B9-463E-9C6B-6035824FDAEE}"/>
              </a:ext>
            </a:extLst>
          </p:cNvPr>
          <p:cNvPicPr>
            <a:picLocks noChangeAspect="1"/>
          </p:cNvPicPr>
          <p:nvPr/>
        </p:nvPicPr>
        <p:blipFill>
          <a:blip r:embed="rId4"/>
          <a:stretch>
            <a:fillRect/>
          </a:stretch>
        </p:blipFill>
        <p:spPr>
          <a:xfrm>
            <a:off x="4275015" y="219395"/>
            <a:ext cx="1870226" cy="1179422"/>
          </a:xfrm>
          <a:prstGeom prst="rect">
            <a:avLst/>
          </a:prstGeom>
        </p:spPr>
      </p:pic>
      <p:sp>
        <p:nvSpPr>
          <p:cNvPr id="6" name="TextBox 5">
            <a:extLst>
              <a:ext uri="{FF2B5EF4-FFF2-40B4-BE49-F238E27FC236}">
                <a16:creationId xmlns:a16="http://schemas.microsoft.com/office/drawing/2014/main" id="{2DB26FB2-EFD6-47D0-AB8C-2CD86CAC290D}"/>
              </a:ext>
            </a:extLst>
          </p:cNvPr>
          <p:cNvSpPr txBox="1"/>
          <p:nvPr/>
        </p:nvSpPr>
        <p:spPr>
          <a:xfrm>
            <a:off x="4479638" y="4104754"/>
            <a:ext cx="4664361" cy="1061829"/>
          </a:xfrm>
          <a:prstGeom prst="rect">
            <a:avLst/>
          </a:prstGeom>
          <a:noFill/>
        </p:spPr>
        <p:txBody>
          <a:bodyPr wrap="square" rtlCol="0">
            <a:spAutoFit/>
          </a:bodyPr>
          <a:lstStyle/>
          <a:p>
            <a:r>
              <a:rPr lang="en-US" sz="1050" dirty="0">
                <a:latin typeface="Univers" panose="020B0503020202020204" pitchFamily="34" charset="0"/>
              </a:rPr>
              <a:t>Photo sources:  </a:t>
            </a:r>
            <a:r>
              <a:rPr lang="en-US" sz="1050" dirty="0">
                <a:latin typeface="Univers" panose="020B0503020202020204" pitchFamily="34" charset="0"/>
                <a:hlinkClick r:id="rId5"/>
              </a:rPr>
              <a:t>https://www.rnz.co.nz/news/environment/397591/banned-firefighting-foam-found-at-port-taranaki-dunedin-airport</a:t>
            </a:r>
            <a:endParaRPr lang="en-US" sz="1050" dirty="0">
              <a:latin typeface="Univers" panose="020B0503020202020204" pitchFamily="34" charset="0"/>
            </a:endParaRPr>
          </a:p>
          <a:p>
            <a:r>
              <a:rPr lang="en-US" sz="1050" dirty="0">
                <a:latin typeface="Univers" panose="020B0503020202020204" pitchFamily="34" charset="0"/>
                <a:hlinkClick r:id="rId6"/>
              </a:rPr>
              <a:t>https://chemicalwatch.com/76146/precise-genx-mechanism-of-toxicity-eludes-epa-scientists</a:t>
            </a:r>
            <a:endParaRPr lang="en-US" sz="1050" dirty="0">
              <a:latin typeface="Univers" panose="020B0503020202020204" pitchFamily="34" charset="0"/>
            </a:endParaRPr>
          </a:p>
          <a:p>
            <a:endParaRPr lang="en-US" sz="1050" dirty="0">
              <a:latin typeface="Univers" panose="020B0503020202020204" pitchFamily="34" charset="0"/>
            </a:endParaRPr>
          </a:p>
        </p:txBody>
      </p:sp>
      <p:pic>
        <p:nvPicPr>
          <p:cNvPr id="10" name="Picture 9">
            <a:extLst>
              <a:ext uri="{FF2B5EF4-FFF2-40B4-BE49-F238E27FC236}">
                <a16:creationId xmlns:a16="http://schemas.microsoft.com/office/drawing/2014/main" id="{C7CB4119-C0E8-42C6-ACA1-718208516298}"/>
              </a:ext>
            </a:extLst>
          </p:cNvPr>
          <p:cNvPicPr>
            <a:picLocks noChangeAspect="1"/>
          </p:cNvPicPr>
          <p:nvPr/>
        </p:nvPicPr>
        <p:blipFill>
          <a:blip r:embed="rId7"/>
          <a:stretch>
            <a:fillRect/>
          </a:stretch>
        </p:blipFill>
        <p:spPr>
          <a:xfrm>
            <a:off x="4479641" y="2354580"/>
            <a:ext cx="2629328" cy="1749698"/>
          </a:xfrm>
          <a:prstGeom prst="rect">
            <a:avLst/>
          </a:prstGeom>
        </p:spPr>
      </p:pic>
      <p:sp>
        <p:nvSpPr>
          <p:cNvPr id="3" name="TextBox 2">
            <a:extLst>
              <a:ext uri="{FF2B5EF4-FFF2-40B4-BE49-F238E27FC236}">
                <a16:creationId xmlns:a16="http://schemas.microsoft.com/office/drawing/2014/main" id="{8D043CBB-5E62-3E59-8F2B-F83405B2D2A7}"/>
              </a:ext>
            </a:extLst>
          </p:cNvPr>
          <p:cNvSpPr txBox="1"/>
          <p:nvPr/>
        </p:nvSpPr>
        <p:spPr>
          <a:xfrm>
            <a:off x="8248578" y="4774168"/>
            <a:ext cx="694944"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22188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1EB40F-D211-4231-AF3F-DDB334DFF1DA}"/>
              </a:ext>
            </a:extLst>
          </p:cNvPr>
          <p:cNvSpPr>
            <a:spLocks noGrp="1"/>
          </p:cNvSpPr>
          <p:nvPr>
            <p:ph type="body" idx="4294967295"/>
          </p:nvPr>
        </p:nvSpPr>
        <p:spPr>
          <a:xfrm>
            <a:off x="0" y="255588"/>
            <a:ext cx="9144000" cy="639762"/>
          </a:xfrm>
        </p:spPr>
        <p:txBody>
          <a:bodyPr/>
          <a:lstStyle/>
          <a:p>
            <a:pPr marL="0" indent="0" algn="ctr">
              <a:buNone/>
            </a:pPr>
            <a:r>
              <a:rPr lang="en-US" b="1" dirty="0">
                <a:ln w="13462">
                  <a:solidFill>
                    <a:schemeClr val="bg1"/>
                  </a:solidFill>
                  <a:prstDash val="solid"/>
                </a:ln>
                <a:solidFill>
                  <a:schemeClr val="tx1">
                    <a:lumMod val="85000"/>
                    <a:lumOff val="15000"/>
                  </a:schemeClr>
                </a:solidFill>
                <a:latin typeface="Univers" panose="020B0503020202020204" pitchFamily="34" charset="0"/>
              </a:rPr>
              <a:t>Potential Adverse Health Effects</a:t>
            </a:r>
            <a:endParaRPr lang="en-US" b="1" dirty="0">
              <a:latin typeface="Univers" panose="020B0503020202020204" pitchFamily="34" charset="0"/>
            </a:endParaRPr>
          </a:p>
        </p:txBody>
      </p:sp>
      <p:sp>
        <p:nvSpPr>
          <p:cNvPr id="3" name="Content Placeholder 2">
            <a:extLst>
              <a:ext uri="{FF2B5EF4-FFF2-40B4-BE49-F238E27FC236}">
                <a16:creationId xmlns:a16="http://schemas.microsoft.com/office/drawing/2014/main" id="{980287D9-7A01-406F-AC5D-FDD5F4B94814}"/>
              </a:ext>
            </a:extLst>
          </p:cNvPr>
          <p:cNvSpPr>
            <a:spLocks noGrp="1"/>
          </p:cNvSpPr>
          <p:nvPr>
            <p:ph sz="quarter" idx="4294967295"/>
          </p:nvPr>
        </p:nvSpPr>
        <p:spPr>
          <a:xfrm>
            <a:off x="6207071" y="895350"/>
            <a:ext cx="3417378" cy="3107411"/>
          </a:xfrm>
        </p:spPr>
        <p:txBody>
          <a:bodyPr/>
          <a:lstStyle/>
          <a:p>
            <a:endParaRPr lang="en-US" sz="1400" dirty="0">
              <a:latin typeface="Univers" panose="020B0503020202020204" pitchFamily="34" charset="0"/>
            </a:endParaRPr>
          </a:p>
          <a:p>
            <a:endParaRPr lang="en-US" sz="1400" dirty="0">
              <a:latin typeface="Univers" panose="020B0503020202020204" pitchFamily="34" charset="0"/>
            </a:endParaRPr>
          </a:p>
          <a:p>
            <a:endParaRPr lang="en-US" sz="1400" dirty="0">
              <a:latin typeface="Univers" panose="020B0503020202020204" pitchFamily="34" charset="0"/>
            </a:endParaRPr>
          </a:p>
          <a:p>
            <a:pPr marL="0" indent="0">
              <a:buNone/>
            </a:pPr>
            <a:endParaRPr lang="en-US" sz="1400" dirty="0">
              <a:latin typeface="Univers" panose="020B0503020202020204" pitchFamily="34" charset="0"/>
            </a:endParaRPr>
          </a:p>
          <a:p>
            <a:endParaRPr lang="en-US" sz="1400" dirty="0">
              <a:latin typeface="Univers" panose="020B0503020202020204" pitchFamily="34" charset="0"/>
            </a:endParaRPr>
          </a:p>
        </p:txBody>
      </p:sp>
      <p:graphicFrame>
        <p:nvGraphicFramePr>
          <p:cNvPr id="6" name="Diagram 5">
            <a:extLst>
              <a:ext uri="{FF2B5EF4-FFF2-40B4-BE49-F238E27FC236}">
                <a16:creationId xmlns:a16="http://schemas.microsoft.com/office/drawing/2014/main" id="{D033D861-F6DA-5B50-BEFB-8BD0BE75B674}"/>
              </a:ext>
            </a:extLst>
          </p:cNvPr>
          <p:cNvGraphicFramePr/>
          <p:nvPr>
            <p:extLst>
              <p:ext uri="{D42A27DB-BD31-4B8C-83A1-F6EECF244321}">
                <p14:modId xmlns:p14="http://schemas.microsoft.com/office/powerpoint/2010/main" val="1287569619"/>
              </p:ext>
            </p:extLst>
          </p:nvPr>
        </p:nvGraphicFramePr>
        <p:xfrm>
          <a:off x="0" y="895350"/>
          <a:ext cx="5029200" cy="3569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2E453D8B-E74F-8193-C1A8-09B24005BF19}"/>
              </a:ext>
            </a:extLst>
          </p:cNvPr>
          <p:cNvGraphicFramePr/>
          <p:nvPr>
            <p:extLst>
              <p:ext uri="{D42A27DB-BD31-4B8C-83A1-F6EECF244321}">
                <p14:modId xmlns:p14="http://schemas.microsoft.com/office/powerpoint/2010/main" val="2484975086"/>
              </p:ext>
            </p:extLst>
          </p:nvPr>
        </p:nvGraphicFramePr>
        <p:xfrm>
          <a:off x="4812224" y="999641"/>
          <a:ext cx="4094135" cy="33183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a:extLst>
              <a:ext uri="{FF2B5EF4-FFF2-40B4-BE49-F238E27FC236}">
                <a16:creationId xmlns:a16="http://schemas.microsoft.com/office/drawing/2014/main" id="{9BA0F472-CD6B-B694-D07E-47948F34A248}"/>
              </a:ext>
            </a:extLst>
          </p:cNvPr>
          <p:cNvSpPr txBox="1"/>
          <p:nvPr/>
        </p:nvSpPr>
        <p:spPr>
          <a:xfrm>
            <a:off x="8248578" y="4594018"/>
            <a:ext cx="694944"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340632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6AA1D4-3291-429C-A836-E042440B66C1}"/>
              </a:ext>
            </a:extLst>
          </p:cNvPr>
          <p:cNvSpPr txBox="1"/>
          <p:nvPr/>
        </p:nvSpPr>
        <p:spPr>
          <a:xfrm>
            <a:off x="62753" y="71719"/>
            <a:ext cx="6688567" cy="461665"/>
          </a:xfrm>
          <a:prstGeom prst="rect">
            <a:avLst/>
          </a:prstGeom>
          <a:noFill/>
        </p:spPr>
        <p:txBody>
          <a:bodyPr wrap="square" rtlCol="0">
            <a:spAutoFit/>
          </a:bodyPr>
          <a:lstStyle/>
          <a:p>
            <a:pPr marL="39688">
              <a:spcBef>
                <a:spcPts val="600"/>
              </a:spcBef>
              <a:spcAft>
                <a:spcPts val="0"/>
              </a:spcAft>
              <a:defRPr/>
            </a:pPr>
            <a:r>
              <a:rPr lang="en-US" sz="2400" b="1" kern="0" dirty="0">
                <a:latin typeface="Univers" panose="020B0503020202020204" pitchFamily="34" charset="0"/>
                <a:cs typeface="Arial" pitchFamily="34" charset="0"/>
                <a:sym typeface="Arial Bold" charset="0"/>
              </a:rPr>
              <a:t>Sources of PFAS in the Environment</a:t>
            </a:r>
            <a:endParaRPr lang="en-US" sz="2400" b="1" kern="0" dirty="0">
              <a:solidFill>
                <a:schemeClr val="tx1"/>
              </a:solidFill>
              <a:latin typeface="Univers" panose="020B0503020202020204" pitchFamily="34" charset="0"/>
              <a:cs typeface="Arial" pitchFamily="34" charset="0"/>
              <a:sym typeface="Arial Bold" charset="0"/>
            </a:endParaRPr>
          </a:p>
        </p:txBody>
      </p:sp>
      <p:sp>
        <p:nvSpPr>
          <p:cNvPr id="3" name="TextBox 2">
            <a:extLst>
              <a:ext uri="{FF2B5EF4-FFF2-40B4-BE49-F238E27FC236}">
                <a16:creationId xmlns:a16="http://schemas.microsoft.com/office/drawing/2014/main" id="{67584427-9B49-424D-AF7F-8E61D1C48E86}"/>
              </a:ext>
            </a:extLst>
          </p:cNvPr>
          <p:cNvSpPr txBox="1"/>
          <p:nvPr/>
        </p:nvSpPr>
        <p:spPr>
          <a:xfrm>
            <a:off x="246743" y="1093692"/>
            <a:ext cx="8657771" cy="2862322"/>
          </a:xfrm>
          <a:prstGeom prst="rect">
            <a:avLst/>
          </a:prstGeom>
          <a:noFill/>
        </p:spPr>
        <p:txBody>
          <a:bodyPr wrap="square" rtlCol="0">
            <a:spAutoFit/>
          </a:bodyPr>
          <a:lstStyle/>
          <a:p>
            <a:r>
              <a:rPr lang="en-US" sz="1800" b="0" i="0" u="none" strike="noStrike" baseline="0" dirty="0">
                <a:solidFill>
                  <a:srgbClr val="211D1E"/>
                </a:solidFill>
                <a:latin typeface="Univers" panose="020B0503020202020204" pitchFamily="34" charset="0"/>
              </a:rPr>
              <a:t>PFAS are persistent in both surface-water and groundwater environments owing to their high solubility, limited ability to bind to organic carbon, and resistance to biodegradation. Sources include: </a:t>
            </a:r>
          </a:p>
          <a:p>
            <a:pPr marL="285750" indent="-285750">
              <a:buFont typeface="Arial" panose="020B0604020202020204" pitchFamily="34" charset="0"/>
              <a:buChar char="•"/>
            </a:pPr>
            <a:endParaRPr lang="en-US" dirty="0">
              <a:solidFill>
                <a:srgbClr val="211D1E"/>
              </a:solidFill>
              <a:latin typeface="Univers" panose="020B0503020202020204" pitchFamily="34" charset="0"/>
            </a:endParaRPr>
          </a:p>
          <a:p>
            <a:pPr marL="742950" lvl="1" indent="-285750">
              <a:buFont typeface="Arial" panose="020B0604020202020204" pitchFamily="34" charset="0"/>
              <a:buChar char="•"/>
            </a:pPr>
            <a:r>
              <a:rPr lang="en-US" b="0" i="0" u="none" strike="noStrike" baseline="0" dirty="0">
                <a:solidFill>
                  <a:srgbClr val="211D1E"/>
                </a:solidFill>
                <a:latin typeface="Univers" panose="020B0503020202020204" pitchFamily="34" charset="0"/>
              </a:rPr>
              <a:t>industrial facilities</a:t>
            </a:r>
          </a:p>
          <a:p>
            <a:pPr marL="742950" lvl="1" indent="-285750">
              <a:buFont typeface="Arial" panose="020B0604020202020204" pitchFamily="34" charset="0"/>
              <a:buChar char="•"/>
            </a:pPr>
            <a:r>
              <a:rPr lang="en-US" dirty="0">
                <a:solidFill>
                  <a:srgbClr val="211D1E"/>
                </a:solidFill>
                <a:latin typeface="Univers" panose="020B0503020202020204" pitchFamily="34" charset="0"/>
              </a:rPr>
              <a:t>landfills</a:t>
            </a:r>
            <a:endParaRPr lang="en-US" b="0" i="0" u="none" strike="noStrike" baseline="0" dirty="0">
              <a:solidFill>
                <a:srgbClr val="211D1E"/>
              </a:solidFill>
              <a:latin typeface="Univers" panose="020B0503020202020204" pitchFamily="34" charset="0"/>
            </a:endParaRPr>
          </a:p>
          <a:p>
            <a:pPr marL="742950" lvl="1" indent="-285750">
              <a:buFont typeface="Arial" panose="020B0604020202020204" pitchFamily="34" charset="0"/>
              <a:buChar char="•"/>
            </a:pPr>
            <a:r>
              <a:rPr lang="en-US" b="0" i="0" u="none" strike="noStrike" baseline="0" dirty="0">
                <a:solidFill>
                  <a:srgbClr val="211D1E"/>
                </a:solidFill>
                <a:latin typeface="Univers" panose="020B0503020202020204" pitchFamily="34" charset="0"/>
              </a:rPr>
              <a:t>wastewater treatment plants</a:t>
            </a:r>
          </a:p>
          <a:p>
            <a:pPr marL="742950" lvl="1" indent="-285750">
              <a:buFont typeface="Arial" panose="020B0604020202020204" pitchFamily="34" charset="0"/>
              <a:buChar char="•"/>
            </a:pPr>
            <a:r>
              <a:rPr lang="en-US" dirty="0">
                <a:solidFill>
                  <a:srgbClr val="211D1E"/>
                </a:solidFill>
                <a:latin typeface="Univers" panose="020B0503020202020204" pitchFamily="34" charset="0"/>
              </a:rPr>
              <a:t>fire-fighting training facilities</a:t>
            </a:r>
            <a:endParaRPr lang="en-US" b="0" i="0" u="none" strike="noStrike" baseline="0" dirty="0">
              <a:solidFill>
                <a:srgbClr val="211D1E"/>
              </a:solidFill>
              <a:latin typeface="Univers" panose="020B0503020202020204" pitchFamily="34" charset="0"/>
            </a:endParaRPr>
          </a:p>
          <a:p>
            <a:pPr marL="742950" lvl="1" indent="-285750">
              <a:buFont typeface="Arial" panose="020B0604020202020204" pitchFamily="34" charset="0"/>
              <a:buChar char="•"/>
            </a:pPr>
            <a:r>
              <a:rPr lang="en-US" dirty="0">
                <a:solidFill>
                  <a:srgbClr val="211D1E"/>
                </a:solidFill>
                <a:latin typeface="Univers" panose="020B0503020202020204" pitchFamily="34" charset="0"/>
              </a:rPr>
              <a:t>building/roofing materials</a:t>
            </a:r>
            <a:r>
              <a:rPr lang="en-US" b="0" i="0" u="none" strike="noStrike" baseline="0" dirty="0">
                <a:solidFill>
                  <a:srgbClr val="211D1E"/>
                </a:solidFill>
                <a:latin typeface="Univers" panose="020B0503020202020204" pitchFamily="34" charset="0"/>
              </a:rPr>
              <a:t> </a:t>
            </a:r>
          </a:p>
          <a:p>
            <a:pPr marL="742950" lvl="1" indent="-285750">
              <a:buFont typeface="Arial" panose="020B0604020202020204" pitchFamily="34" charset="0"/>
              <a:buChar char="•"/>
            </a:pPr>
            <a:r>
              <a:rPr lang="en-US" b="0" i="0" u="none" strike="noStrike" baseline="0" dirty="0">
                <a:solidFill>
                  <a:srgbClr val="211D1E"/>
                </a:solidFill>
                <a:latin typeface="Univers" panose="020B0503020202020204" pitchFamily="34" charset="0"/>
              </a:rPr>
              <a:t>waters with no known point sources</a:t>
            </a:r>
            <a:endParaRPr lang="en-US" sz="1600" dirty="0">
              <a:latin typeface="Univers" panose="020B0503020202020204" pitchFamily="34" charset="0"/>
            </a:endParaRPr>
          </a:p>
        </p:txBody>
      </p:sp>
      <p:sp>
        <p:nvSpPr>
          <p:cNvPr id="4" name="TextBox 3">
            <a:extLst>
              <a:ext uri="{FF2B5EF4-FFF2-40B4-BE49-F238E27FC236}">
                <a16:creationId xmlns:a16="http://schemas.microsoft.com/office/drawing/2014/main" id="{336FCEB9-10EB-FA09-F7C8-EB0A45F685A1}"/>
              </a:ext>
            </a:extLst>
          </p:cNvPr>
          <p:cNvSpPr txBox="1"/>
          <p:nvPr/>
        </p:nvSpPr>
        <p:spPr>
          <a:xfrm>
            <a:off x="8248578" y="4594018"/>
            <a:ext cx="694944"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295176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135390" y="176995"/>
            <a:ext cx="8811584" cy="799376"/>
          </a:xfrm>
          <a:prstGeom prst="rect">
            <a:avLst/>
          </a:prstGeom>
          <a:noFill/>
          <a:ln w="12700">
            <a:noFill/>
            <a:miter lim="800000"/>
            <a:headEnd/>
            <a:tailEnd/>
          </a:ln>
          <a:effectLst/>
        </p:spPr>
        <p:txBody>
          <a:bodyPr lIns="50800" tIns="50800" rIns="90488" bIns="50800" anchor="t">
            <a:prstTxWarp prst="textNoShape">
              <a:avLst/>
            </a:prstTxWarp>
          </a:bodyPr>
          <a:lstStyle/>
          <a:p>
            <a:pPr marL="39688">
              <a:spcBef>
                <a:spcPts val="600"/>
              </a:spcBef>
              <a:spcAft>
                <a:spcPts val="0"/>
              </a:spcAft>
              <a:defRPr/>
            </a:pPr>
            <a:r>
              <a:rPr lang="en-US" sz="2200" b="1" kern="0" dirty="0">
                <a:latin typeface="Univers" panose="020B0503020202020204" pitchFamily="34" charset="0"/>
                <a:cs typeface="Arial" pitchFamily="34" charset="0"/>
                <a:sym typeface="Arial Bold" charset="0"/>
              </a:rPr>
              <a:t>Remediation of PFAS</a:t>
            </a:r>
            <a:endParaRPr lang="en-US" sz="2200" b="1" kern="0" dirty="0">
              <a:solidFill>
                <a:schemeClr val="tx1"/>
              </a:solidFill>
              <a:latin typeface="Arial" pitchFamily="34" charset="0"/>
              <a:ea typeface="+mn-ea"/>
              <a:cs typeface="Arial" pitchFamily="34" charset="0"/>
              <a:sym typeface="Arial Bold" charset="0"/>
            </a:endParaRPr>
          </a:p>
          <a:p>
            <a:pPr marL="39688">
              <a:spcBef>
                <a:spcPts val="600"/>
              </a:spcBef>
              <a:spcAft>
                <a:spcPts val="0"/>
              </a:spcAft>
              <a:defRPr/>
            </a:pPr>
            <a:endParaRPr lang="en-US" sz="1400" b="1" kern="0" dirty="0">
              <a:solidFill>
                <a:schemeClr val="tx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sz="1600" b="1" kern="0" dirty="0">
              <a:solidFill>
                <a:schemeClr val="tx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sz="1600" b="1" kern="0" dirty="0">
              <a:solidFill>
                <a:schemeClr val="tx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sz="1600" b="1" kern="0" dirty="0">
              <a:solidFill>
                <a:schemeClr val="tx1"/>
              </a:solidFill>
              <a:latin typeface="Arial" pitchFamily="34" charset="0"/>
              <a:ea typeface="+mn-ea"/>
              <a:cs typeface="Arial" pitchFamily="34" charset="0"/>
              <a:sym typeface="Arial Bold" charset="0"/>
            </a:endParaRPr>
          </a:p>
          <a:p>
            <a:pPr marL="39688">
              <a:spcBef>
                <a:spcPts val="600"/>
              </a:spcBef>
              <a:spcAft>
                <a:spcPts val="0"/>
              </a:spcAft>
              <a:defRPr/>
            </a:pPr>
            <a:r>
              <a:rPr lang="en-US" sz="1600" b="1" kern="0" dirty="0">
                <a:solidFill>
                  <a:schemeClr val="tx1"/>
                </a:solidFill>
                <a:latin typeface="Arial" pitchFamily="34" charset="0"/>
                <a:ea typeface="+mn-ea"/>
                <a:cs typeface="Arial" pitchFamily="34" charset="0"/>
                <a:sym typeface="Arial Bold" charset="0"/>
              </a:rPr>
              <a:t>  </a:t>
            </a:r>
          </a:p>
        </p:txBody>
      </p:sp>
      <p:graphicFrame>
        <p:nvGraphicFramePr>
          <p:cNvPr id="5" name="Diagram 4">
            <a:extLst>
              <a:ext uri="{FF2B5EF4-FFF2-40B4-BE49-F238E27FC236}">
                <a16:creationId xmlns:a16="http://schemas.microsoft.com/office/drawing/2014/main" id="{938C192A-0776-4C4D-8FE8-E82D75C7B96C}"/>
              </a:ext>
            </a:extLst>
          </p:cNvPr>
          <p:cNvGraphicFramePr/>
          <p:nvPr>
            <p:extLst>
              <p:ext uri="{D42A27DB-BD31-4B8C-83A1-F6EECF244321}">
                <p14:modId xmlns:p14="http://schemas.microsoft.com/office/powerpoint/2010/main" val="1660379623"/>
              </p:ext>
            </p:extLst>
          </p:nvPr>
        </p:nvGraphicFramePr>
        <p:xfrm>
          <a:off x="260174" y="844301"/>
          <a:ext cx="8686800" cy="3722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75E5330-5624-DC13-4F4B-0EDF6E86841F}"/>
              </a:ext>
            </a:extLst>
          </p:cNvPr>
          <p:cNvSpPr txBox="1"/>
          <p:nvPr/>
        </p:nvSpPr>
        <p:spPr>
          <a:xfrm>
            <a:off x="8248578" y="4594018"/>
            <a:ext cx="694944"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297624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629596" y="202678"/>
            <a:ext cx="8811584" cy="799376"/>
          </a:xfrm>
          <a:prstGeom prst="rect">
            <a:avLst/>
          </a:prstGeom>
          <a:noFill/>
          <a:ln w="12700">
            <a:noFill/>
            <a:miter lim="800000"/>
            <a:headEnd/>
            <a:tailEnd/>
          </a:ln>
          <a:effectLst/>
        </p:spPr>
        <p:txBody>
          <a:bodyPr lIns="50800" tIns="50800" rIns="90488" bIns="50800" anchor="t">
            <a:prstTxWarp prst="textNoShape">
              <a:avLst/>
            </a:prstTxWarp>
          </a:bodyPr>
          <a:lstStyle/>
          <a:p>
            <a:pPr marL="39688">
              <a:spcBef>
                <a:spcPts val="600"/>
              </a:spcBef>
              <a:spcAft>
                <a:spcPts val="0"/>
              </a:spcAft>
              <a:defRPr/>
            </a:pPr>
            <a:r>
              <a:rPr lang="en-US" sz="2200" b="1" kern="0" dirty="0">
                <a:solidFill>
                  <a:schemeClr val="tx1"/>
                </a:solidFill>
                <a:latin typeface="Univers" panose="020B0503020202020204" pitchFamily="34" charset="0"/>
                <a:cs typeface="Arial" pitchFamily="34" charset="0"/>
                <a:sym typeface="Arial Bold" charset="0"/>
              </a:rPr>
              <a:t>Current U.S. Regulations</a:t>
            </a:r>
          </a:p>
          <a:p>
            <a:pPr marL="39688">
              <a:spcBef>
                <a:spcPts val="600"/>
              </a:spcBef>
              <a:spcAft>
                <a:spcPts val="0"/>
              </a:spcAft>
              <a:defRPr/>
            </a:pPr>
            <a:endParaRPr lang="en-US" sz="1400" b="1" kern="0" dirty="0">
              <a:solidFill>
                <a:schemeClr val="tx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sz="1600" b="1" kern="0" dirty="0">
              <a:solidFill>
                <a:schemeClr val="tx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sz="1600" b="1" kern="0" dirty="0">
              <a:solidFill>
                <a:schemeClr val="tx1"/>
              </a:solidFill>
              <a:latin typeface="Arial" pitchFamily="34" charset="0"/>
              <a:ea typeface="+mn-ea"/>
              <a:cs typeface="Arial" pitchFamily="34" charset="0"/>
              <a:sym typeface="Arial Bold" charset="0"/>
            </a:endParaRPr>
          </a:p>
          <a:p>
            <a:pPr marL="496888" lvl="1">
              <a:spcBef>
                <a:spcPts val="600"/>
              </a:spcBef>
              <a:spcAft>
                <a:spcPts val="600"/>
              </a:spcAft>
              <a:defRPr/>
            </a:pPr>
            <a:endParaRPr lang="en-US" sz="1600" b="1" kern="0" dirty="0">
              <a:solidFill>
                <a:schemeClr val="tx1"/>
              </a:solidFill>
              <a:latin typeface="Arial" pitchFamily="34" charset="0"/>
              <a:ea typeface="+mn-ea"/>
              <a:cs typeface="Arial" pitchFamily="34" charset="0"/>
              <a:sym typeface="Arial Bold" charset="0"/>
            </a:endParaRPr>
          </a:p>
          <a:p>
            <a:pPr marL="39688">
              <a:spcBef>
                <a:spcPts val="600"/>
              </a:spcBef>
              <a:spcAft>
                <a:spcPts val="0"/>
              </a:spcAft>
              <a:defRPr/>
            </a:pPr>
            <a:r>
              <a:rPr lang="en-US" sz="1600" b="1" kern="0" dirty="0">
                <a:solidFill>
                  <a:schemeClr val="tx1"/>
                </a:solidFill>
                <a:latin typeface="Arial" pitchFamily="34" charset="0"/>
                <a:ea typeface="+mn-ea"/>
                <a:cs typeface="Arial" pitchFamily="34" charset="0"/>
                <a:sym typeface="Arial Bold" charset="0"/>
              </a:rPr>
              <a:t>  </a:t>
            </a:r>
          </a:p>
        </p:txBody>
      </p:sp>
      <p:sp>
        <p:nvSpPr>
          <p:cNvPr id="4" name="Subtitle 2"/>
          <p:cNvSpPr txBox="1">
            <a:spLocks/>
          </p:cNvSpPr>
          <p:nvPr/>
        </p:nvSpPr>
        <p:spPr bwMode="auto">
          <a:xfrm>
            <a:off x="304800" y="776491"/>
            <a:ext cx="8209604" cy="3764643"/>
          </a:xfrm>
          <a:prstGeom prst="rect">
            <a:avLst/>
          </a:prstGeom>
          <a:noFill/>
          <a:ln w="12700">
            <a:noFill/>
            <a:miter lim="800000"/>
            <a:headEnd/>
            <a:tailEnd/>
          </a:ln>
          <a:effectLst/>
        </p:spPr>
        <p:txBody>
          <a:bodyPr lIns="50800" tIns="50800" rIns="90488" bIns="50800">
            <a:prstTxWarp prst="textNoShape">
              <a:avLst/>
            </a:prstTxWarp>
          </a:bodyPr>
          <a:lstStyle/>
          <a:p>
            <a:pPr marL="496888" lvl="1">
              <a:spcBef>
                <a:spcPts val="600"/>
              </a:spcBef>
              <a:spcAft>
                <a:spcPts val="600"/>
              </a:spcAft>
              <a:defRPr/>
            </a:pPr>
            <a:r>
              <a:rPr lang="en-US" sz="1400" b="0" i="0" u="none" strike="noStrike" baseline="0" dirty="0">
                <a:solidFill>
                  <a:srgbClr val="211D1E"/>
                </a:solidFill>
                <a:latin typeface="Univers" panose="020B0503020202020204" pitchFamily="34" charset="0"/>
              </a:rPr>
              <a:t>In March of 2021, the EPA announced that it will develop national primary drinking-water standards and wastewater effluent standards for perfluorooctanoic acid (PFOA) and </a:t>
            </a:r>
            <a:r>
              <a:rPr lang="en-US" sz="1400" b="0" i="0" u="none" strike="noStrike" baseline="0" dirty="0" err="1">
                <a:solidFill>
                  <a:srgbClr val="211D1E"/>
                </a:solidFill>
                <a:latin typeface="Univers" panose="020B0503020202020204" pitchFamily="34" charset="0"/>
              </a:rPr>
              <a:t>perfluorooctanesulfonic</a:t>
            </a:r>
            <a:r>
              <a:rPr lang="en-US" sz="1400" b="0" i="0" u="none" strike="noStrike" baseline="0" dirty="0">
                <a:solidFill>
                  <a:srgbClr val="211D1E"/>
                </a:solidFill>
                <a:latin typeface="Univers" panose="020B0503020202020204" pitchFamily="34" charset="0"/>
              </a:rPr>
              <a:t> acid (PFOS). </a:t>
            </a:r>
          </a:p>
          <a:p>
            <a:pPr marL="496888" lvl="1">
              <a:spcBef>
                <a:spcPts val="600"/>
              </a:spcBef>
              <a:spcAft>
                <a:spcPts val="600"/>
              </a:spcAft>
              <a:defRPr/>
            </a:pPr>
            <a:r>
              <a:rPr lang="en-US" sz="1400" kern="0" dirty="0">
                <a:solidFill>
                  <a:srgbClr val="211D1E"/>
                </a:solidFill>
                <a:latin typeface="Univers" panose="020B0503020202020204" pitchFamily="34" charset="0"/>
                <a:cs typeface="Arial" pitchFamily="34" charset="0"/>
                <a:sym typeface="Arial Bold" charset="0"/>
              </a:rPr>
              <a:t>[ng/L, nanograms per liter]</a:t>
            </a:r>
            <a:endParaRPr lang="en-US" sz="1200" b="1" kern="0" dirty="0">
              <a:solidFill>
                <a:schemeClr val="tx1"/>
              </a:solidFill>
              <a:latin typeface="Univers" panose="020B0503020202020204" pitchFamily="34" charset="0"/>
              <a:cs typeface="Arial" pitchFamily="34" charset="0"/>
              <a:sym typeface="Arial Bold" charset="0"/>
            </a:endParaRPr>
          </a:p>
        </p:txBody>
      </p:sp>
      <p:pic>
        <p:nvPicPr>
          <p:cNvPr id="8" name="Picture 7">
            <a:extLst>
              <a:ext uri="{FF2B5EF4-FFF2-40B4-BE49-F238E27FC236}">
                <a16:creationId xmlns:a16="http://schemas.microsoft.com/office/drawing/2014/main" id="{B6BA31F0-ED86-F36F-1654-D4E30DD8CC11}"/>
              </a:ext>
            </a:extLst>
          </p:cNvPr>
          <p:cNvPicPr>
            <a:picLocks noChangeAspect="1"/>
          </p:cNvPicPr>
          <p:nvPr/>
        </p:nvPicPr>
        <p:blipFill>
          <a:blip r:embed="rId3"/>
          <a:stretch>
            <a:fillRect/>
          </a:stretch>
        </p:blipFill>
        <p:spPr>
          <a:xfrm>
            <a:off x="1488934" y="1856137"/>
            <a:ext cx="6283465" cy="2773920"/>
          </a:xfrm>
          <a:prstGeom prst="rect">
            <a:avLst/>
          </a:prstGeom>
        </p:spPr>
      </p:pic>
      <p:sp>
        <p:nvSpPr>
          <p:cNvPr id="2" name="TextBox 1">
            <a:extLst>
              <a:ext uri="{FF2B5EF4-FFF2-40B4-BE49-F238E27FC236}">
                <a16:creationId xmlns:a16="http://schemas.microsoft.com/office/drawing/2014/main" id="{53A930B7-D66E-A7B5-0707-BBB8FE0636C4}"/>
              </a:ext>
            </a:extLst>
          </p:cNvPr>
          <p:cNvSpPr txBox="1"/>
          <p:nvPr/>
        </p:nvSpPr>
        <p:spPr>
          <a:xfrm>
            <a:off x="8248578" y="4594018"/>
            <a:ext cx="694944"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274321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6384E05-6B9A-4A76-9E45-B27D8E26B734}"/>
              </a:ext>
            </a:extLst>
          </p:cNvPr>
          <p:cNvSpPr txBox="1">
            <a:spLocks/>
          </p:cNvSpPr>
          <p:nvPr/>
        </p:nvSpPr>
        <p:spPr bwMode="auto">
          <a:xfrm>
            <a:off x="143436" y="188259"/>
            <a:ext cx="7781364" cy="4352875"/>
          </a:xfrm>
          <a:prstGeom prst="rect">
            <a:avLst/>
          </a:prstGeom>
          <a:noFill/>
          <a:ln w="12700">
            <a:noFill/>
            <a:miter lim="800000"/>
            <a:headEnd/>
            <a:tailEnd/>
          </a:ln>
          <a:effectLst/>
        </p:spPr>
        <p:txBody>
          <a:bodyPr lIns="50800" tIns="50800" rIns="90488" bIns="50800">
            <a:prstTxWarp prst="textNoShape">
              <a:avLst/>
            </a:prstTxWarp>
          </a:bodyPr>
          <a:lstStyle/>
          <a:p>
            <a:pPr marL="39688">
              <a:spcBef>
                <a:spcPts val="600"/>
              </a:spcBef>
              <a:spcAft>
                <a:spcPts val="0"/>
              </a:spcAft>
              <a:defRPr/>
            </a:pPr>
            <a:r>
              <a:rPr lang="en-US" sz="2000" b="1" kern="0" dirty="0">
                <a:latin typeface="Univers" panose="020B0503020202020204" pitchFamily="34" charset="0"/>
                <a:cs typeface="Arial" pitchFamily="34" charset="0"/>
                <a:sym typeface="Arial Bold" charset="0"/>
              </a:rPr>
              <a:t>Illinois Environmental Protection Agency (IEPA) Regulations </a:t>
            </a:r>
          </a:p>
          <a:p>
            <a:pPr marL="496888" lvl="1">
              <a:spcBef>
                <a:spcPts val="600"/>
              </a:spcBef>
              <a:defRPr/>
            </a:pPr>
            <a:endParaRPr lang="en-US" sz="1600" b="0" i="0" u="none" strike="noStrike" baseline="0" dirty="0">
              <a:solidFill>
                <a:srgbClr val="211D1E"/>
              </a:solidFill>
              <a:latin typeface="Univers" panose="020B0503020202020204" pitchFamily="34" charset="0"/>
            </a:endParaRPr>
          </a:p>
          <a:p>
            <a:pPr marL="782638" lvl="1" indent="-285750">
              <a:spcBef>
                <a:spcPts val="600"/>
              </a:spcBef>
              <a:buFont typeface="Wingdings" panose="05000000000000000000" pitchFamily="2" charset="2"/>
              <a:buChar char="Ø"/>
              <a:defRPr/>
            </a:pPr>
            <a:r>
              <a:rPr lang="en-US" sz="1600" b="0" i="0" u="none" strike="noStrike" baseline="0" dirty="0">
                <a:solidFill>
                  <a:srgbClr val="211D1E"/>
                </a:solidFill>
                <a:latin typeface="Univers" panose="020B0503020202020204" pitchFamily="34" charset="0"/>
              </a:rPr>
              <a:t>The IEPA is planning to set a statewide minimum threshold to help guide public health officials in responding to PFAS contamination. </a:t>
            </a:r>
          </a:p>
          <a:p>
            <a:pPr marL="782638" lvl="1" indent="-285750">
              <a:spcBef>
                <a:spcPts val="600"/>
              </a:spcBef>
              <a:buFont typeface="Wingdings" panose="05000000000000000000" pitchFamily="2" charset="2"/>
              <a:buChar char="Ø"/>
              <a:defRPr/>
            </a:pPr>
            <a:endParaRPr lang="en-US" sz="1600" dirty="0">
              <a:solidFill>
                <a:srgbClr val="211D1E"/>
              </a:solidFill>
              <a:latin typeface="Univers" panose="020B0503020202020204" pitchFamily="34" charset="0"/>
            </a:endParaRPr>
          </a:p>
          <a:p>
            <a:pPr marL="782638" lvl="1" indent="-285750">
              <a:spcBef>
                <a:spcPts val="600"/>
              </a:spcBef>
              <a:buFont typeface="Wingdings" panose="05000000000000000000" pitchFamily="2" charset="2"/>
              <a:buChar char="Ø"/>
              <a:defRPr/>
            </a:pPr>
            <a:r>
              <a:rPr lang="en-US" sz="1600" b="0" i="0" u="none" strike="noStrike" baseline="0" dirty="0">
                <a:solidFill>
                  <a:srgbClr val="211D1E"/>
                </a:solidFill>
                <a:latin typeface="Univers" panose="020B0503020202020204" pitchFamily="34" charset="0"/>
              </a:rPr>
              <a:t>The results of this study could be used to help determine the next steps for setting a statewide maximum contaminant level in Illinois. </a:t>
            </a:r>
          </a:p>
          <a:p>
            <a:pPr marL="782638" lvl="1" indent="-285750">
              <a:spcBef>
                <a:spcPts val="600"/>
              </a:spcBef>
              <a:buFont typeface="Wingdings" panose="05000000000000000000" pitchFamily="2" charset="2"/>
              <a:buChar char="Ø"/>
              <a:defRPr/>
            </a:pPr>
            <a:endParaRPr lang="en-US" sz="1600" b="0" i="0" u="none" strike="noStrike" baseline="0" dirty="0">
              <a:solidFill>
                <a:srgbClr val="211D1E"/>
              </a:solidFill>
              <a:latin typeface="Univers" panose="020B0503020202020204" pitchFamily="34" charset="0"/>
            </a:endParaRPr>
          </a:p>
          <a:p>
            <a:pPr marL="782638" lvl="1" indent="-285750">
              <a:spcBef>
                <a:spcPts val="600"/>
              </a:spcBef>
              <a:buFont typeface="Wingdings" panose="05000000000000000000" pitchFamily="2" charset="2"/>
              <a:buChar char="Ø"/>
              <a:defRPr/>
            </a:pPr>
            <a:r>
              <a:rPr lang="en-US" sz="1600" b="0" i="0" u="none" strike="noStrike" baseline="0" dirty="0">
                <a:solidFill>
                  <a:srgbClr val="211D1E"/>
                </a:solidFill>
                <a:latin typeface="Univers" panose="020B0503020202020204" pitchFamily="34" charset="0"/>
              </a:rPr>
              <a:t>Information on the creation of a statewide maximum contaminant level for PFAS in Illinois can be accessed on the IEPA web page </a:t>
            </a:r>
            <a:r>
              <a:rPr lang="en-US" sz="1600" b="0" i="0" u="none" strike="noStrike" baseline="0" dirty="0">
                <a:solidFill>
                  <a:srgbClr val="211D1E"/>
                </a:solidFill>
                <a:latin typeface="Univers" panose="020B0503020202020204" pitchFamily="34" charset="0"/>
                <a:hlinkClick r:id="rId3"/>
              </a:rPr>
              <a:t>https://epa.illinois.gov/topics/water-quality/pfas.html</a:t>
            </a:r>
            <a:r>
              <a:rPr lang="en-US" sz="1600" b="0" i="0" u="none" strike="noStrike" baseline="0" dirty="0">
                <a:solidFill>
                  <a:srgbClr val="211D1E"/>
                </a:solidFill>
                <a:latin typeface="Univers" panose="020B0503020202020204" pitchFamily="34" charset="0"/>
              </a:rPr>
              <a:t> </a:t>
            </a:r>
            <a:endParaRPr lang="en-US" sz="1200" b="1" kern="0" dirty="0">
              <a:solidFill>
                <a:schemeClr val="tx1"/>
              </a:solidFill>
              <a:latin typeface="Univers" panose="020B0503020202020204" pitchFamily="34" charset="0"/>
              <a:cs typeface="Arial" pitchFamily="34" charset="0"/>
              <a:sym typeface="Arial Bold" charset="0"/>
            </a:endParaRPr>
          </a:p>
          <a:p>
            <a:pPr marL="782638" lvl="1" indent="-285750">
              <a:spcBef>
                <a:spcPts val="600"/>
              </a:spcBef>
              <a:spcAft>
                <a:spcPts val="600"/>
              </a:spcAft>
              <a:buFont typeface="Wingdings" panose="05000000000000000000" pitchFamily="2" charset="2"/>
              <a:buChar char="Ø"/>
              <a:defRPr/>
            </a:pPr>
            <a:endParaRPr lang="en-US" sz="1400" b="1" kern="0" dirty="0">
              <a:solidFill>
                <a:schemeClr val="tx1"/>
              </a:solidFill>
              <a:latin typeface="Univers" panose="020B0503020202020204" pitchFamily="34" charset="0"/>
              <a:cs typeface="Arial" pitchFamily="34" charset="0"/>
              <a:sym typeface="Arial Bold" charset="0"/>
            </a:endParaRPr>
          </a:p>
          <a:p>
            <a:pPr marL="496888" lvl="1">
              <a:spcBef>
                <a:spcPts val="600"/>
              </a:spcBef>
              <a:spcAft>
                <a:spcPts val="600"/>
              </a:spcAft>
              <a:defRPr/>
            </a:pPr>
            <a:endParaRPr lang="en-US" sz="1400" b="1" kern="0" dirty="0">
              <a:solidFill>
                <a:schemeClr val="tx1"/>
              </a:solidFill>
              <a:latin typeface="Univers" panose="020B0503020202020204" pitchFamily="34" charset="0"/>
              <a:cs typeface="Arial" pitchFamily="34" charset="0"/>
              <a:sym typeface="Arial Bold" charset="0"/>
            </a:endParaRPr>
          </a:p>
          <a:p>
            <a:pPr marL="39688">
              <a:spcBef>
                <a:spcPts val="600"/>
              </a:spcBef>
              <a:spcAft>
                <a:spcPts val="0"/>
              </a:spcAft>
              <a:defRPr/>
            </a:pPr>
            <a:r>
              <a:rPr lang="en-US" sz="1400" b="1" kern="0" dirty="0">
                <a:solidFill>
                  <a:schemeClr val="tx1"/>
                </a:solidFill>
                <a:latin typeface="Univers" panose="020B0503020202020204" pitchFamily="34" charset="0"/>
                <a:cs typeface="Arial" pitchFamily="34" charset="0"/>
                <a:sym typeface="Arial Bold" charset="0"/>
              </a:rPr>
              <a:t>  </a:t>
            </a:r>
          </a:p>
        </p:txBody>
      </p:sp>
      <p:sp>
        <p:nvSpPr>
          <p:cNvPr id="2" name="TextBox 1">
            <a:extLst>
              <a:ext uri="{FF2B5EF4-FFF2-40B4-BE49-F238E27FC236}">
                <a16:creationId xmlns:a16="http://schemas.microsoft.com/office/drawing/2014/main" id="{7B22A837-D813-D3E3-0EDA-5A1AB1B6EDD5}"/>
              </a:ext>
            </a:extLst>
          </p:cNvPr>
          <p:cNvSpPr txBox="1"/>
          <p:nvPr/>
        </p:nvSpPr>
        <p:spPr>
          <a:xfrm>
            <a:off x="8248578" y="4594018"/>
            <a:ext cx="694944"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1819553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resentation_16_9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PDocumentContentType" ma:contentTypeID="0x0101006BD571182E2C4DE7854527CFFCE1B0FE00B817D6AF71A356478D74CF0BC113A87D" ma:contentTypeVersion="1" ma:contentTypeDescription="Information Product Document Content Type" ma:contentTypeScope="" ma:versionID="57d1f344d9d7dce9e33f934c5df7c4ff">
  <xsd:schema xmlns:xsd="http://www.w3.org/2001/XMLSchema" xmlns:xs="http://www.w3.org/2001/XMLSchema" xmlns:p="http://schemas.microsoft.com/office/2006/metadata/properties" xmlns:ns1="http://schemas.microsoft.com/sharepoint/v3" targetNamespace="http://schemas.microsoft.com/office/2006/metadata/properties" ma:root="true" ma:fieldsID="05e5fefa80891b084f397fd291fa2983" ns1:_="">
    <xsd:import namespace="http://schemas.microsoft.com/sharepoint/v3"/>
    <xsd:element name="properties">
      <xsd:complexType>
        <xsd:sequence>
          <xsd:element name="documentManagement">
            <xsd:complexType>
              <xsd:all>
                <xsd:element ref="ns1:DocumentType" minOccurs="0"/>
                <xsd:element ref="ns1:Document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Type" ma:index="8" nillable="true" ma:displayName="Document Type" ma:default="" ma:format="Dropdown" ma:internalName="DocumentType">
      <xsd:simpleType>
        <xsd:restriction base="dms:Choice">
          <xsd:enumeration value="[Select]"/>
          <xsd:enumeration value="Author's original manuscript"/>
          <xsd:enumeration value="SPN edited manuscript"/>
          <xsd:enumeration value="Peer review"/>
          <xsd:enumeration value="Peer review reconciliation"/>
          <xsd:enumeration value="Final manuscript for Bureau approval"/>
          <xsd:enumeration value="Final BAO approved manuscript"/>
          <xsd:enumeration value="IPPA"/>
          <xsd:enumeration value="Accepted Manuscript (only .docx file)"/>
          <xsd:enumeration value="Other"/>
        </xsd:restriction>
      </xsd:simpleType>
    </xsd:element>
    <xsd:element name="DocumentDescription" ma:index="9" nillable="true" ma:displayName="Description" ma:internalName="DocumentDescrip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Type xmlns="http://schemas.microsoft.com/sharepoint/v3">Other</DocumentType>
    <DocumentDescription xmlns="http://schemas.microsoft.com/sharepoint/v3">Report Specialist review of presentation slides.</DocumentDescription>
  </documentManagement>
</p:properties>
</file>

<file path=customXml/itemProps1.xml><?xml version="1.0" encoding="utf-8"?>
<ds:datastoreItem xmlns:ds="http://schemas.openxmlformats.org/officeDocument/2006/customXml" ds:itemID="{0238A4A3-F8C3-4F99-8E28-25A488CD10B5}">
  <ds:schemaRefs>
    <ds:schemaRef ds:uri="http://schemas.microsoft.com/sharepoint/v3/contenttype/forms"/>
  </ds:schemaRefs>
</ds:datastoreItem>
</file>

<file path=customXml/itemProps2.xml><?xml version="1.0" encoding="utf-8"?>
<ds:datastoreItem xmlns:ds="http://schemas.openxmlformats.org/officeDocument/2006/customXml" ds:itemID="{ED85402D-40E9-4247-8BCC-7BFD51A97A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AA6D74-DC5D-478B-BBD3-9D7B96DEC9CF}">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11289</TotalTime>
  <Words>3990</Words>
  <Application>Microsoft Office PowerPoint</Application>
  <PresentationFormat>On-screen Show (16:9)</PresentationFormat>
  <Paragraphs>383</Paragraphs>
  <Slides>29</Slides>
  <Notes>29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Arial</vt:lpstr>
      <vt:lpstr>Calibri</vt:lpstr>
      <vt:lpstr>Source Sans Pro Web</vt:lpstr>
      <vt:lpstr>Times New Roman</vt:lpstr>
      <vt:lpstr>Univers</vt:lpstr>
      <vt:lpstr>Wingdings</vt:lpstr>
      <vt:lpstr>Office Theme</vt:lpstr>
      <vt:lpstr>Office Theme</vt:lpstr>
      <vt:lpstr>Office Theme</vt:lpstr>
      <vt:lpstr>1_presentation_16_9 (2)</vt:lpstr>
      <vt:lpstr>PowerPoint Presentation</vt:lpstr>
      <vt:lpstr>PowerPoint Presentation</vt:lpstr>
      <vt:lpstr>PowerPoint Presentation</vt:lpstr>
      <vt:lpstr>Per- and polyfluoroalkyl substances (PFAS)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PK</dc:creator>
  <cp:lastModifiedBy>Gahala, Amy M</cp:lastModifiedBy>
  <cp:revision>47</cp:revision>
  <cp:lastPrinted>2023-10-23T21:43:03Z</cp:lastPrinted>
  <dcterms:created xsi:type="dcterms:W3CDTF">2015-03-10T12:14:06Z</dcterms:created>
  <dcterms:modified xsi:type="dcterms:W3CDTF">2023-10-25T20:43:20Z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0x0101006BD571182E2C4DE7854527CFFCE1B0FE00B817D6AF71A356478D74CF0BC113A87D</vt:lpwstr>
  </property>
</Properties>
</file>